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5" r:id="rId4"/>
    <p:sldId id="274" r:id="rId5"/>
    <p:sldId id="276" r:id="rId6"/>
    <p:sldId id="278" r:id="rId7"/>
    <p:sldId id="280" r:id="rId8"/>
    <p:sldId id="279" r:id="rId9"/>
    <p:sldId id="285" r:id="rId10"/>
    <p:sldId id="296" r:id="rId11"/>
    <p:sldId id="282" r:id="rId12"/>
    <p:sldId id="297" r:id="rId13"/>
    <p:sldId id="283" r:id="rId14"/>
    <p:sldId id="293" r:id="rId15"/>
    <p:sldId id="286" r:id="rId16"/>
    <p:sldId id="292" r:id="rId17"/>
    <p:sldId id="287" r:id="rId18"/>
    <p:sldId id="284" r:id="rId19"/>
    <p:sldId id="291" r:id="rId20"/>
    <p:sldId id="269" r:id="rId21"/>
    <p:sldId id="295" r:id="rId22"/>
    <p:sldId id="294" r:id="rId23"/>
    <p:sldId id="289" r:id="rId24"/>
    <p:sldId id="290" r:id="rId25"/>
  </p:sldIdLst>
  <p:sldSz cx="12192000" cy="6858000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EF0000"/>
    <a:srgbClr val="FF5050"/>
    <a:srgbClr val="CC00CC"/>
    <a:srgbClr val="FF9966"/>
    <a:srgbClr val="00CC00"/>
    <a:srgbClr val="3399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1BF95-3501-3DC0-CFEE-5EEFEA5B1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22327B-8CE4-622D-1B20-B7D84A636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551B52-EEE8-D9E1-06A8-7B20C585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EF8769-2D17-AB04-50D2-7D08118A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E2CC9C-542B-5934-A7B2-00806197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62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64D41-B67D-6F24-022E-9EF205E8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571CA40-8CEA-01C8-2CA5-FF1054E71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D6FFE5-D94E-6EAC-D108-E23B2643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FAA16D-1BF9-F6B3-5B6D-D3E0FCA1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E60997-708A-E04D-2080-87B65C84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08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3FB1444-00B0-1101-04B7-64F9473BF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A26D7C-0596-C2AA-789C-49286315E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1F205-3566-EC11-3768-C2ACA42A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7352FA-694E-819E-3A96-F2DBC6B0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C11B50-C588-10ED-144A-98DE3391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05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ABA2C-E8A6-7F12-CE41-638E2525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BEFB35-F3C5-B322-E345-2E00A375A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0E4EB3-D142-536F-369E-E79302C7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76254A-BF4C-0684-18E6-ADDBB7FA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12211A-3F4C-F131-79E7-58F668C9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6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2D6C4-2301-B0E1-4F77-8FBF1B87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B745EB-2AE8-52EE-D56D-90931D699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9F5CF6-2208-A287-5C29-EF77ADC3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9384DE-D963-5299-A014-B315D20F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FDD54C-8D53-CC9C-69AE-E56A7295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801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17F2E-451F-8C58-49E6-5EA42825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931641-6692-B370-8359-96885DD76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822919-DC9F-9AEB-44AB-26B9604C1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CFD081-20AA-FAF3-C821-8E256553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D8DB85-79FA-BCAE-30DF-0E743BFA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6B44F8-3FA4-A350-E58D-73CEF46E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8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E008EB-743A-0C6E-9B19-53BDC972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12FD8D-C3DB-90A8-3BF1-AB274D1E2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7A241D0-9ADA-A850-F605-0105A6CAE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F13FB9-5008-A666-862F-B605EBE08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89CF015-E8B8-DA70-330B-9950711E1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72764F3-DF7F-F9F8-4A11-3BDFC68B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605391C-A01F-191E-A8AC-3DE4FCE9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5085BB-09DB-B3C4-DC40-F069E2C9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99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8CDD2-4DB0-38AF-9EE0-F2D4935E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DD016C-1207-CADA-3CBE-679E4E2A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93A6B4-F905-FB83-CCA4-EB942C9F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A0F215-D6B6-A67F-AEE8-E75CD0F8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1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6BC8005-30EB-3414-2C00-BF4FFAEF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45EA49-56DB-B00A-7CF4-C91D5B8C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45BBFC-9A60-2F40-9C20-2F442732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20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A0D75-41D7-14B5-647D-C3F84553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2A4B42-9EF2-6123-CB3E-136C71C9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F67A96-6603-A7B5-066C-94EEFBC94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7037F2-880B-7C22-A994-C6CD8A1A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4A8DDA-CBC4-C34E-3468-C075AF81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866053-4335-68B1-03FA-CA3CE596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50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B821B-BB12-E7F2-AB22-B55CEA0F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96BD105-6CCC-4A38-0B31-96923A649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1D02F2-2555-F608-1CB8-AD7341D0D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CC0017-502D-1868-8835-AD366022C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79B9E9-4F85-905F-8377-D8D09E68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AF7F7D-0638-9DC0-0077-4CB3EF5D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37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C2497C-99C5-B8A5-4C82-747B9EA0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EC483B-AF78-4609-EA7C-AAD2B13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F59A4F-D92A-04A3-196D-7B6CB6537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14A20-783C-48FF-88A9-2FEBE09E8551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31681C-363E-CE85-9503-FDD6E6F83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9BA2F0-DC3D-D392-AB5C-B829827E4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D0DCC-284C-4D96-963D-C03C7F2B427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26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tm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11B66C-CEFC-ECBA-8710-69AEB73FC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027"/>
            <a:ext cx="12192000" cy="563194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0C241AA-4675-CC74-0156-CC3DAB8A08FE}"/>
              </a:ext>
            </a:extLst>
          </p:cNvPr>
          <p:cNvSpPr/>
          <p:nvPr/>
        </p:nvSpPr>
        <p:spPr>
          <a:xfrm>
            <a:off x="5397169" y="1112475"/>
            <a:ext cx="671414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Warmwasser direkt vom PV-Panel…</a:t>
            </a:r>
            <a:br>
              <a:rPr lang="de-DE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de-DE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bringt das was</a:t>
            </a:r>
            <a:r>
              <a:rPr lang="de-DE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39835AF-4014-1F46-30E2-28E94C2E6685}"/>
              </a:ext>
            </a:extLst>
          </p:cNvPr>
          <p:cNvSpPr txBox="1"/>
          <p:nvPr/>
        </p:nvSpPr>
        <p:spPr>
          <a:xfrm>
            <a:off x="6463553" y="6244972"/>
            <a:ext cx="54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Gerhard Plüddemann, Viernheim, 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2101380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…und was passiert, wenn das Wasser nicht ausreichend durch PV geheizt wird?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1BDAAE-C233-4C41-D037-684B167343C9}"/>
              </a:ext>
            </a:extLst>
          </p:cNvPr>
          <p:cNvSpPr txBox="1"/>
          <p:nvPr/>
        </p:nvSpPr>
        <p:spPr>
          <a:xfrm>
            <a:off x="7091614" y="1724887"/>
            <a:ext cx="3919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Wärmepumpe habe ich so eingestellt, dass sie erst dann aktiv wird,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wenn die Kesseltemperatur geringer als 38°C ist. Sie heizt dann bis auf ca. 45°C hoch.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ist bisher nur selten passiert.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2F83CC8-B815-ADB5-6B99-7B6AC7F7A3FA}"/>
              </a:ext>
            </a:extLst>
          </p:cNvPr>
          <p:cNvSpPr/>
          <p:nvPr/>
        </p:nvSpPr>
        <p:spPr>
          <a:xfrm>
            <a:off x="5376778" y="1270687"/>
            <a:ext cx="1590192" cy="4589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46D7C4F-70E8-4155-D8D5-FBB7981DEC1F}"/>
              </a:ext>
            </a:extLst>
          </p:cNvPr>
          <p:cNvGrpSpPr/>
          <p:nvPr/>
        </p:nvGrpSpPr>
        <p:grpSpPr>
          <a:xfrm>
            <a:off x="1154215" y="1097810"/>
            <a:ext cx="5210726" cy="4792002"/>
            <a:chOff x="2158262" y="1644657"/>
            <a:chExt cx="4631779" cy="432109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0BAB297-E020-24DA-2338-78C9AB1B8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8262" y="1644657"/>
              <a:ext cx="4631779" cy="4294772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5C1BE0E-3E26-7892-D66E-9CDAFFFAC97D}"/>
                </a:ext>
              </a:extLst>
            </p:cNvPr>
            <p:cNvSpPr/>
            <p:nvPr/>
          </p:nvSpPr>
          <p:spPr>
            <a:xfrm>
              <a:off x="4280610" y="2368964"/>
              <a:ext cx="773635" cy="3458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032950E-F870-1B40-D28C-36B86B4A3B03}"/>
                </a:ext>
              </a:extLst>
            </p:cNvPr>
            <p:cNvSpPr txBox="1"/>
            <p:nvPr/>
          </p:nvSpPr>
          <p:spPr>
            <a:xfrm>
              <a:off x="4744159" y="4003595"/>
              <a:ext cx="9709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Kessel</a:t>
              </a:r>
              <a:endParaRPr lang="de-DE" sz="1600" dirty="0"/>
            </a:p>
          </p:txBody>
        </p:sp>
        <p:sp>
          <p:nvSpPr>
            <p:cNvPr id="23" name="Pfeil: nach rechts 22">
              <a:extLst>
                <a:ext uri="{FF2B5EF4-FFF2-40B4-BE49-F238E27FC236}">
                  <a16:creationId xmlns:a16="http://schemas.microsoft.com/office/drawing/2014/main" id="{C70C1D86-545A-7B9D-174F-93D5EB4CE57D}"/>
                </a:ext>
              </a:extLst>
            </p:cNvPr>
            <p:cNvSpPr/>
            <p:nvPr/>
          </p:nvSpPr>
          <p:spPr>
            <a:xfrm rot="21052384" flipH="1">
              <a:off x="2796082" y="3127103"/>
              <a:ext cx="2778515" cy="49951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1,05 kWh über den Zähler</a:t>
              </a:r>
            </a:p>
          </p:txBody>
        </p:sp>
        <p:sp>
          <p:nvSpPr>
            <p:cNvPr id="31" name="Pfeil: nach rechts 30">
              <a:extLst>
                <a:ext uri="{FF2B5EF4-FFF2-40B4-BE49-F238E27FC236}">
                  <a16:creationId xmlns:a16="http://schemas.microsoft.com/office/drawing/2014/main" id="{19B4C0AD-B3B2-4429-6A97-21FE261D19EC}"/>
                </a:ext>
              </a:extLst>
            </p:cNvPr>
            <p:cNvSpPr/>
            <p:nvPr/>
          </p:nvSpPr>
          <p:spPr>
            <a:xfrm rot="671472" flipH="1">
              <a:off x="2799456" y="4544275"/>
              <a:ext cx="2405679" cy="49951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2,8 kWh aus der Luft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EA5107E-7591-D491-A513-30A7DCEEFB1F}"/>
                </a:ext>
              </a:extLst>
            </p:cNvPr>
            <p:cNvSpPr/>
            <p:nvPr/>
          </p:nvSpPr>
          <p:spPr>
            <a:xfrm>
              <a:off x="2182125" y="1663164"/>
              <a:ext cx="3677278" cy="4302592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Legende: mit gebogener Linie 29">
              <a:extLst>
                <a:ext uri="{FF2B5EF4-FFF2-40B4-BE49-F238E27FC236}">
                  <a16:creationId xmlns:a16="http://schemas.microsoft.com/office/drawing/2014/main" id="{727896D0-F5B2-5C8E-BC71-4A7D917AF8F5}"/>
                </a:ext>
              </a:extLst>
            </p:cNvPr>
            <p:cNvSpPr/>
            <p:nvPr/>
          </p:nvSpPr>
          <p:spPr>
            <a:xfrm>
              <a:off x="2994200" y="2339945"/>
              <a:ext cx="3221645" cy="345879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4997"/>
                <a:gd name="adj5" fmla="val 189413"/>
                <a:gd name="adj6" fmla="val -1152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Hier arbeitet die Wärmepumpe</a:t>
              </a:r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275EFA96-BE60-B5B3-C484-72E96710FBC6}"/>
                </a:ext>
              </a:extLst>
            </p:cNvPr>
            <p:cNvGrpSpPr/>
            <p:nvPr/>
          </p:nvGrpSpPr>
          <p:grpSpPr>
            <a:xfrm>
              <a:off x="5718691" y="3182061"/>
              <a:ext cx="960736" cy="2685670"/>
              <a:chOff x="7357129" y="3347692"/>
              <a:chExt cx="960736" cy="2685670"/>
            </a:xfrm>
          </p:grpSpPr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F0C20915-3084-A4D7-F82A-924B9508F43F}"/>
                  </a:ext>
                </a:extLst>
              </p:cNvPr>
              <p:cNvSpPr/>
              <p:nvPr/>
            </p:nvSpPr>
            <p:spPr>
              <a:xfrm>
                <a:off x="7357131" y="3347692"/>
                <a:ext cx="901085" cy="3693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60°</a:t>
                </a:r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96150A7-E456-2655-1713-BFC8F6833AEF}"/>
                  </a:ext>
                </a:extLst>
              </p:cNvPr>
              <p:cNvSpPr/>
              <p:nvPr/>
            </p:nvSpPr>
            <p:spPr>
              <a:xfrm>
                <a:off x="7357130" y="4177714"/>
                <a:ext cx="901085" cy="3693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40°</a:t>
                </a: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1671D3E2-22ED-9339-BBE1-FD3AF09E346F}"/>
                  </a:ext>
                </a:extLst>
              </p:cNvPr>
              <p:cNvSpPr/>
              <p:nvPr/>
            </p:nvSpPr>
            <p:spPr>
              <a:xfrm>
                <a:off x="7357129" y="5070623"/>
                <a:ext cx="901085" cy="36933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20°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4D421259-1818-85E5-A276-A967A5F8CCEE}"/>
                  </a:ext>
                </a:extLst>
              </p:cNvPr>
              <p:cNvSpPr txBox="1"/>
              <p:nvPr/>
            </p:nvSpPr>
            <p:spPr>
              <a:xfrm>
                <a:off x="7655417" y="5694808"/>
                <a:ext cx="662448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Zeit</a:t>
                </a:r>
                <a:endParaRPr lang="de-DE" sz="1600" dirty="0"/>
              </a:p>
            </p:txBody>
          </p:sp>
        </p:grp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7C87176F-B2A9-37F8-A4ED-6CA6AA5448AA}"/>
              </a:ext>
            </a:extLst>
          </p:cNvPr>
          <p:cNvSpPr/>
          <p:nvPr/>
        </p:nvSpPr>
        <p:spPr>
          <a:xfrm flipH="1">
            <a:off x="5885577" y="5446108"/>
            <a:ext cx="1076325" cy="356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14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 teuer war das alles? Stückliste und Kosten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23BD663-2A14-5D5A-C596-182D2BDCD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73996"/>
              </p:ext>
            </p:extLst>
          </p:nvPr>
        </p:nvGraphicFramePr>
        <p:xfrm>
          <a:off x="871537" y="1014941"/>
          <a:ext cx="1044892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341">
                  <a:extLst>
                    <a:ext uri="{9D8B030D-6E8A-4147-A177-3AD203B41FA5}">
                      <a16:colId xmlns:a16="http://schemas.microsoft.com/office/drawing/2014/main" val="4183084090"/>
                    </a:ext>
                  </a:extLst>
                </a:gridCol>
                <a:gridCol w="1450097">
                  <a:extLst>
                    <a:ext uri="{9D8B030D-6E8A-4147-A177-3AD203B41FA5}">
                      <a16:colId xmlns:a16="http://schemas.microsoft.com/office/drawing/2014/main" val="334006584"/>
                    </a:ext>
                  </a:extLst>
                </a:gridCol>
                <a:gridCol w="1871527">
                  <a:extLst>
                    <a:ext uri="{9D8B030D-6E8A-4147-A177-3AD203B41FA5}">
                      <a16:colId xmlns:a16="http://schemas.microsoft.com/office/drawing/2014/main" val="1685252913"/>
                    </a:ext>
                  </a:extLst>
                </a:gridCol>
                <a:gridCol w="2419685">
                  <a:extLst>
                    <a:ext uri="{9D8B030D-6E8A-4147-A177-3AD203B41FA5}">
                      <a16:colId xmlns:a16="http://schemas.microsoft.com/office/drawing/2014/main" val="2748874806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784677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Stück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Preis € </a:t>
                      </a:r>
                      <a:r>
                        <a:rPr lang="de-DE" dirty="0" err="1"/>
                        <a:t>c.a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Bezug Bsp.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Bemerkung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39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PV – Modul </a:t>
                      </a:r>
                      <a:br>
                        <a:rPr lang="de-DE" dirty="0"/>
                      </a:br>
                      <a:r>
                        <a:rPr lang="de-DE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Solar 430/435Wp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 zu je 82 €</a:t>
                      </a:r>
                      <a:br>
                        <a:rPr lang="de-DE" dirty="0"/>
                      </a:br>
                      <a:r>
                        <a:rPr lang="de-DE" sz="1400" dirty="0"/>
                        <a:t>(aktueller Stand)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shop.powerness.com</a:t>
                      </a:r>
                      <a:br>
                        <a:rPr lang="de-DE" dirty="0"/>
                      </a:br>
                      <a:r>
                        <a:rPr lang="de-DE" sz="1400" dirty="0"/>
                        <a:t>Abholung in Weinheim möglich)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Panelpreise derzeit auch unter 60€ / </a:t>
                      </a:r>
                      <a:r>
                        <a:rPr lang="de-DE" sz="1400" dirty="0" err="1"/>
                        <a:t>Stck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46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Halterung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 zu je 40 €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shop.powerness.com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Es geht auch günstiger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660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Heizstab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826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Thermoschalter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0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Messgerät </a:t>
                      </a:r>
                      <a:br>
                        <a:rPr lang="de-DE" dirty="0"/>
                      </a:br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DEWIN Digital 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Ampere / Volt / Leistung </a:t>
                      </a:r>
                      <a:r>
                        <a:rPr lang="de-D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Energie 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Voltmeter, PZEM-025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Amazon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Nicht unbedingt erforderlich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51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Heschen</a:t>
                      </a:r>
                      <a:r>
                        <a:rPr lang="de-DE" dirty="0"/>
                        <a:t> Sicherung + Sockel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DC1000V 32A, 2-polig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662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Schaltkasten und Kleinmaterial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42,00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505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42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rgbClr val="EF0000"/>
                          </a:solidFill>
                        </a:rPr>
                        <a:t>SUMME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="1" dirty="0">
                        <a:solidFill>
                          <a:srgbClr val="E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EF0000"/>
                          </a:solidFill>
                        </a:rPr>
                        <a:t>345,00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964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14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EC69818D-5E8E-70C5-5C0C-C88F86A2E449}"/>
              </a:ext>
            </a:extLst>
          </p:cNvPr>
          <p:cNvSpPr/>
          <p:nvPr/>
        </p:nvSpPr>
        <p:spPr>
          <a:xfrm>
            <a:off x="596152" y="3631968"/>
            <a:ext cx="6176682" cy="24742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D13221C-BF1D-C089-B650-8EEE1929D16E}"/>
              </a:ext>
            </a:extLst>
          </p:cNvPr>
          <p:cNvSpPr/>
          <p:nvPr/>
        </p:nvSpPr>
        <p:spPr>
          <a:xfrm>
            <a:off x="528918" y="788894"/>
            <a:ext cx="6176682" cy="24742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Wirtschaftlichkeit 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(diese Rechnungen könne je nach eigenen Begebenheiten stark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abweíchen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5BE0AE8-AD2C-8EA7-11EB-DE699ECD3BEA}"/>
              </a:ext>
            </a:extLst>
          </p:cNvPr>
          <p:cNvSpPr txBox="1"/>
          <p:nvPr/>
        </p:nvSpPr>
        <p:spPr>
          <a:xfrm>
            <a:off x="596153" y="878785"/>
            <a:ext cx="498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Heizsystem Öl oder Gas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94EB8E2-4A7F-0F7C-37C7-709AD6712FFE}"/>
              </a:ext>
            </a:extLst>
          </p:cNvPr>
          <p:cNvSpPr txBox="1"/>
          <p:nvPr/>
        </p:nvSpPr>
        <p:spPr>
          <a:xfrm>
            <a:off x="596152" y="3745970"/>
            <a:ext cx="498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Heizsystem Wärmepumpe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542B2B7-8797-3D04-B71E-D86E3DEC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0" y="4173275"/>
            <a:ext cx="5840901" cy="18799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E31ACAE-58C2-8638-913B-F8ECD9B2A402}"/>
              </a:ext>
            </a:extLst>
          </p:cNvPr>
          <p:cNvSpPr txBox="1"/>
          <p:nvPr/>
        </p:nvSpPr>
        <p:spPr>
          <a:xfrm>
            <a:off x="6884895" y="4734515"/>
            <a:ext cx="4141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COP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14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Coefficient</a:t>
            </a:r>
            <a:r>
              <a:rPr lang="de-DE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4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DE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Performance) gibt das Verhältnis der durch die </a:t>
            </a:r>
            <a:r>
              <a:rPr lang="de-DE" sz="1400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Wärmepumpe</a:t>
            </a:r>
            <a:r>
              <a:rPr lang="de-DE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erzeugten Wärme zu der dazu nötigen Antriebsenergie (Strom) an.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2429BF1-688F-8201-B413-EDC2F58E7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31" y="1294121"/>
            <a:ext cx="5917940" cy="17824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9F4FFE-35EF-F70F-81A9-B0D5B2E986FA}"/>
              </a:ext>
            </a:extLst>
          </p:cNvPr>
          <p:cNvSpPr txBox="1"/>
          <p:nvPr/>
        </p:nvSpPr>
        <p:spPr>
          <a:xfrm>
            <a:off x="447002" y="2756278"/>
            <a:ext cx="828676" cy="40011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2000" b="1" dirty="0"/>
              <a:t>345 €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56FA47-2825-9046-6D54-31AD1DC49818}"/>
              </a:ext>
            </a:extLst>
          </p:cNvPr>
          <p:cNvSpPr txBox="1"/>
          <p:nvPr/>
        </p:nvSpPr>
        <p:spPr>
          <a:xfrm>
            <a:off x="528918" y="5779160"/>
            <a:ext cx="828676" cy="40011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de-DE" sz="2000" b="1" dirty="0"/>
              <a:t>345 €</a:t>
            </a:r>
          </a:p>
        </p:txBody>
      </p:sp>
    </p:spTree>
    <p:extLst>
      <p:ext uri="{BB962C8B-B14F-4D97-AF65-F5344CB8AC3E}">
        <p14:creationId xmlns:p14="http://schemas.microsoft.com/office/powerpoint/2010/main" val="251699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497FE8B-B4DD-FD54-4971-4B1035FC6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40324"/>
              </p:ext>
            </p:extLst>
          </p:nvPr>
        </p:nvGraphicFramePr>
        <p:xfrm>
          <a:off x="1255058" y="863600"/>
          <a:ext cx="9936257" cy="5435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62009">
                  <a:extLst>
                    <a:ext uri="{9D8B030D-6E8A-4147-A177-3AD203B41FA5}">
                      <a16:colId xmlns:a16="http://schemas.microsoft.com/office/drawing/2014/main" val="445625296"/>
                    </a:ext>
                  </a:extLst>
                </a:gridCol>
                <a:gridCol w="4974248">
                  <a:extLst>
                    <a:ext uri="{9D8B030D-6E8A-4147-A177-3AD203B41FA5}">
                      <a16:colId xmlns:a16="http://schemas.microsoft.com/office/drawing/2014/main" val="1464841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Vorteile meiner Anlage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Nachteile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72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Die Anlage arbeitet unabhängig vom Stromversorger. Es gibt also keine Leistungseinschränkungen (wie z.B. die 800W-Limitierung bei </a:t>
                      </a:r>
                      <a:r>
                        <a:rPr lang="de-DE" sz="1400" dirty="0" err="1"/>
                        <a:t>Balkonkraftwrken</a:t>
                      </a:r>
                      <a:r>
                        <a:rPr lang="de-DE" sz="1400" dirty="0"/>
                        <a:t> und deren Anmeldepflichten)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043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Die Installation war einfach und schnell.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744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Der Wasserkessel arbeitet als Energiespeicher. So gesehen ersetzt die Anlage auch eine Batterie. Tags aufgenommene Energie kann auch später genutzt werden.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10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Verlustarmer, schnell reagierender Betrieb. Die Sonne geht direkt in den </a:t>
                      </a:r>
                      <a:r>
                        <a:rPr lang="de-DE" sz="1400" dirty="0" err="1"/>
                        <a:t>Heizstab</a:t>
                      </a:r>
                      <a:r>
                        <a:rPr lang="de-DE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31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Das Wasser wird oft auch über 60°C aufgeheizt (</a:t>
                      </a:r>
                      <a:r>
                        <a:rPr lang="de-DE" sz="1400" dirty="0" err="1"/>
                        <a:t>Legionellenabwehr</a:t>
                      </a:r>
                      <a:r>
                        <a:rPr lang="de-DE" sz="14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246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Kein Kosten oder Verluste durch Wechselrichter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Da kein Wechselrichter vorhanden ist, gibt es auch keine MPPT – Nachführung (das ist die ständige Optimierung des Arbeitspunkts). Dadurch wird ein Teil der der PV - Leistung nicht genutzt!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277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Der </a:t>
                      </a:r>
                      <a:r>
                        <a:rPr lang="de-DE" sz="1400" dirty="0" err="1"/>
                        <a:t>Heizstab</a:t>
                      </a:r>
                      <a:r>
                        <a:rPr lang="de-DE" sz="1400" dirty="0"/>
                        <a:t> ist um mehr als den Faktor 10  überdimensioniert.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Er wird sehr lange „leben“!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14827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rgbClr val="FF0000"/>
                          </a:solidFill>
                        </a:rPr>
                        <a:t>FÜR EXPERTEN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Der hier verwendete </a:t>
                      </a:r>
                      <a:r>
                        <a:rPr lang="de-DE" sz="1400" dirty="0" err="1"/>
                        <a:t>Heizstab</a:t>
                      </a:r>
                      <a:r>
                        <a:rPr lang="de-DE" sz="1400" dirty="0"/>
                        <a:t> hat drei unabhängig </a:t>
                      </a:r>
                      <a:r>
                        <a:rPr lang="de-DE" sz="1400" dirty="0" err="1"/>
                        <a:t>verschaltbare</a:t>
                      </a:r>
                      <a:r>
                        <a:rPr lang="de-DE" sz="1400" dirty="0"/>
                        <a:t> Wendel mit je 13,2 Ohm. Derzeit läuft die Anlage mit zwei parallelen Wendeln, das ergibt 6,6 Ohm in einem mittleren Bereich. Hier ist noch Spielraum für Optimierungen.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992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87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E691515-BA33-67D9-C9A7-0DE585585E18}"/>
              </a:ext>
            </a:extLst>
          </p:cNvPr>
          <p:cNvSpPr/>
          <p:nvPr/>
        </p:nvSpPr>
        <p:spPr>
          <a:xfrm>
            <a:off x="2738926" y="2593893"/>
            <a:ext cx="67141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…kurz durchatmen…</a:t>
            </a:r>
            <a:endParaRPr lang="de-DE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541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8758D508-7EC9-5D82-BF48-D253D6BDAE4D}"/>
              </a:ext>
            </a:extLst>
          </p:cNvPr>
          <p:cNvGrpSpPr/>
          <p:nvPr/>
        </p:nvGrpSpPr>
        <p:grpSpPr>
          <a:xfrm>
            <a:off x="596153" y="1175195"/>
            <a:ext cx="3566271" cy="2952616"/>
            <a:chOff x="596153" y="1175195"/>
            <a:chExt cx="4557569" cy="294042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0F829A5-9B4C-A423-9B42-34CB02F3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655" y="1175195"/>
              <a:ext cx="4428565" cy="2940424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2BCB391-AAAD-7CE2-B0A3-BEB2899ADA78}"/>
                </a:ext>
              </a:extLst>
            </p:cNvPr>
            <p:cNvSpPr/>
            <p:nvPr/>
          </p:nvSpPr>
          <p:spPr>
            <a:xfrm>
              <a:off x="4811314" y="1813970"/>
              <a:ext cx="277906" cy="1353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2259521-487F-01F7-67CA-140FCF306809}"/>
                </a:ext>
              </a:extLst>
            </p:cNvPr>
            <p:cNvSpPr/>
            <p:nvPr/>
          </p:nvSpPr>
          <p:spPr>
            <a:xfrm>
              <a:off x="596153" y="1913859"/>
              <a:ext cx="901085" cy="369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47°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27F1C29-9373-4A67-C43F-329432A81BDD}"/>
                </a:ext>
              </a:extLst>
            </p:cNvPr>
            <p:cNvSpPr/>
            <p:nvPr/>
          </p:nvSpPr>
          <p:spPr>
            <a:xfrm>
              <a:off x="4252637" y="2098525"/>
              <a:ext cx="901085" cy="369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42°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88CA43B-79F2-26B0-1253-F287CBCC4D4C}"/>
                </a:ext>
              </a:extLst>
            </p:cNvPr>
            <p:cNvSpPr txBox="1"/>
            <p:nvPr/>
          </p:nvSpPr>
          <p:spPr>
            <a:xfrm>
              <a:off x="2250518" y="2008787"/>
              <a:ext cx="9709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Kessel</a:t>
              </a:r>
              <a:endParaRPr lang="de-DE" sz="1600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AB576088-BCE5-4220-39F2-5F6955D493ED}"/>
                </a:ext>
              </a:extLst>
            </p:cNvPr>
            <p:cNvSpPr/>
            <p:nvPr/>
          </p:nvSpPr>
          <p:spPr>
            <a:xfrm>
              <a:off x="750182" y="2722902"/>
              <a:ext cx="4339038" cy="858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Wenn man schonmal vieles messen kann…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1BDAAE-C233-4C41-D037-684B167343C9}"/>
              </a:ext>
            </a:extLst>
          </p:cNvPr>
          <p:cNvSpPr txBox="1"/>
          <p:nvPr/>
        </p:nvSpPr>
        <p:spPr>
          <a:xfrm>
            <a:off x="596153" y="743951"/>
            <a:ext cx="1099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…dann fällt einem so dies und jenes auf. Warum, zu Beispiel, kommt es zu einem relativ starken Temperaturabfall im Kessel, auch wenn gar kein Warmwasser gebraucht wird??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34AD3F3-53D0-0DE7-370C-988DDEEA3303}"/>
              </a:ext>
            </a:extLst>
          </p:cNvPr>
          <p:cNvSpPr txBox="1"/>
          <p:nvPr/>
        </p:nvSpPr>
        <p:spPr>
          <a:xfrm>
            <a:off x="523875" y="4850640"/>
            <a:ext cx="4493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47° - 42° = </a:t>
            </a:r>
            <a:r>
              <a:rPr lang="de-DE" sz="1600" b="1" dirty="0">
                <a:solidFill>
                  <a:srgbClr val="FF0000"/>
                </a:solidFill>
              </a:rPr>
              <a:t>5° Temperaturabfall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6 Stunden, obwohl kein Mensch Warmwasser braucht!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E4093C0-9FE9-5B23-B2AD-1E2E3EA204C2}"/>
              </a:ext>
            </a:extLst>
          </p:cNvPr>
          <p:cNvSpPr txBox="1"/>
          <p:nvPr/>
        </p:nvSpPr>
        <p:spPr>
          <a:xfrm>
            <a:off x="7446195" y="4845153"/>
            <a:ext cx="4493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44,2° - 42,7° = </a:t>
            </a:r>
            <a:r>
              <a:rPr lang="de-DE" sz="1600" b="1" dirty="0">
                <a:solidFill>
                  <a:srgbClr val="00CC00"/>
                </a:solidFill>
              </a:rPr>
              <a:t>1,5° Temperaturabfall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6 Stunden.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(etwas Wärme geht immer verloren) </a:t>
            </a:r>
          </a:p>
        </p:txBody>
      </p:sp>
      <p:sp>
        <p:nvSpPr>
          <p:cNvPr id="47" name="Pfeil: nach rechts 46">
            <a:extLst>
              <a:ext uri="{FF2B5EF4-FFF2-40B4-BE49-F238E27FC236}">
                <a16:creationId xmlns:a16="http://schemas.microsoft.com/office/drawing/2014/main" id="{C122D16B-0F69-AAEA-EECF-FC690DD5D365}"/>
              </a:ext>
            </a:extLst>
          </p:cNvPr>
          <p:cNvSpPr/>
          <p:nvPr/>
        </p:nvSpPr>
        <p:spPr>
          <a:xfrm>
            <a:off x="4979554" y="1969566"/>
            <a:ext cx="2127310" cy="2171700"/>
          </a:xfrm>
          <a:prstGeom prst="rightArrow">
            <a:avLst>
              <a:gd name="adj1" fmla="val 50000"/>
              <a:gd name="adj2" fmla="val 28406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VERBESSERUNG</a:t>
            </a:r>
            <a:br>
              <a:rPr lang="de-DE" sz="1600" dirty="0"/>
            </a:br>
            <a:r>
              <a:rPr lang="de-DE" sz="1600" dirty="0"/>
              <a:t> s. Folgeseiten</a:t>
            </a: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ED15D7C6-429B-4DA8-0801-73880CB9B92D}"/>
              </a:ext>
            </a:extLst>
          </p:cNvPr>
          <p:cNvSpPr/>
          <p:nvPr/>
        </p:nvSpPr>
        <p:spPr>
          <a:xfrm>
            <a:off x="523875" y="1514475"/>
            <a:ext cx="3875053" cy="29146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B3B22FCB-D6C4-E84C-619F-62FA6A0A58C4}"/>
              </a:ext>
            </a:extLst>
          </p:cNvPr>
          <p:cNvSpPr txBox="1"/>
          <p:nvPr/>
        </p:nvSpPr>
        <p:spPr>
          <a:xfrm>
            <a:off x="2022900" y="4014582"/>
            <a:ext cx="71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Zeit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0749537-5F04-928E-7A27-4545D0EAA836}"/>
              </a:ext>
            </a:extLst>
          </p:cNvPr>
          <p:cNvGrpSpPr/>
          <p:nvPr/>
        </p:nvGrpSpPr>
        <p:grpSpPr>
          <a:xfrm>
            <a:off x="7486651" y="1445845"/>
            <a:ext cx="4109196" cy="2983280"/>
            <a:chOff x="7486650" y="1445845"/>
            <a:chExt cx="4412159" cy="2983280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308A082C-5CA5-CF41-1FBA-41807F1F56CF}"/>
                </a:ext>
              </a:extLst>
            </p:cNvPr>
            <p:cNvGrpSpPr/>
            <p:nvPr/>
          </p:nvGrpSpPr>
          <p:grpSpPr>
            <a:xfrm>
              <a:off x="7817295" y="1445845"/>
              <a:ext cx="4004381" cy="2517059"/>
              <a:chOff x="6276717" y="1390283"/>
              <a:chExt cx="5019724" cy="2149603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586F7256-8EC3-A32B-462B-1197BB512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35528" y="1390283"/>
                <a:ext cx="4229100" cy="2149603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9D3BDEC6-A214-D491-AC8B-45255CE9105C}"/>
                  </a:ext>
                </a:extLst>
              </p:cNvPr>
              <p:cNvSpPr/>
              <p:nvPr/>
            </p:nvSpPr>
            <p:spPr>
              <a:xfrm>
                <a:off x="6679082" y="2489799"/>
                <a:ext cx="4339038" cy="700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E334D29C-5162-0D6B-7904-74856415C669}"/>
                  </a:ext>
                </a:extLst>
              </p:cNvPr>
              <p:cNvSpPr/>
              <p:nvPr/>
            </p:nvSpPr>
            <p:spPr>
              <a:xfrm>
                <a:off x="6276717" y="1828576"/>
                <a:ext cx="1331025" cy="37209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44,2°</a:t>
                </a: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5B428F2-2F7C-7293-BABB-7544047270CB}"/>
                  </a:ext>
                </a:extLst>
              </p:cNvPr>
              <p:cNvSpPr/>
              <p:nvPr/>
            </p:nvSpPr>
            <p:spPr>
              <a:xfrm>
                <a:off x="9965416" y="1899465"/>
                <a:ext cx="1331025" cy="3012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42,7°</a:t>
                </a:r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7665DB05-D6B5-2B83-3399-7BA3A6122B1C}"/>
                  </a:ext>
                </a:extLst>
              </p:cNvPr>
              <p:cNvSpPr txBox="1"/>
              <p:nvPr/>
            </p:nvSpPr>
            <p:spPr>
              <a:xfrm>
                <a:off x="8114916" y="1909252"/>
                <a:ext cx="970934" cy="276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Kessel</a:t>
                </a:r>
                <a:endParaRPr lang="de-DE" sz="1600" dirty="0"/>
              </a:p>
            </p:txBody>
          </p:sp>
        </p:grp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5757B337-F1A2-39A4-4BD4-43F80C50142B}"/>
                </a:ext>
              </a:extLst>
            </p:cNvPr>
            <p:cNvSpPr/>
            <p:nvPr/>
          </p:nvSpPr>
          <p:spPr>
            <a:xfrm>
              <a:off x="7486650" y="1514475"/>
              <a:ext cx="4412159" cy="29146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3FFB27DC-0520-3DBA-4E20-B72945611978}"/>
                </a:ext>
              </a:extLst>
            </p:cNvPr>
            <p:cNvSpPr txBox="1"/>
            <p:nvPr/>
          </p:nvSpPr>
          <p:spPr>
            <a:xfrm>
              <a:off x="9456325" y="4014582"/>
              <a:ext cx="71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Zeit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547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Ursachen für den Temperaturabfall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989839F-D937-4E5F-6ED9-54A40BA6A573}"/>
              </a:ext>
            </a:extLst>
          </p:cNvPr>
          <p:cNvGrpSpPr/>
          <p:nvPr/>
        </p:nvGrpSpPr>
        <p:grpSpPr>
          <a:xfrm>
            <a:off x="5386643" y="723901"/>
            <a:ext cx="6209204" cy="5774483"/>
            <a:chOff x="653438" y="638176"/>
            <a:chExt cx="6209204" cy="577448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4FA8286-8B87-5F88-A00A-25C9DD9D4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121546" y="3050112"/>
              <a:ext cx="4243387" cy="2096037"/>
            </a:xfrm>
            <a:prstGeom prst="rect">
              <a:avLst/>
            </a:prstGeom>
          </p:spPr>
        </p:pic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16387D09-CEFB-A716-A19D-B027F7D8EA0A}"/>
                </a:ext>
              </a:extLst>
            </p:cNvPr>
            <p:cNvSpPr/>
            <p:nvPr/>
          </p:nvSpPr>
          <p:spPr>
            <a:xfrm>
              <a:off x="4295414" y="2429538"/>
              <a:ext cx="1895644" cy="2133968"/>
            </a:xfrm>
            <a:prstGeom prst="roundRect">
              <a:avLst/>
            </a:prstGeom>
            <a:gradFill flip="none" rotWithShape="1">
              <a:gsLst>
                <a:gs pos="92000">
                  <a:srgbClr val="F25942"/>
                </a:gs>
                <a:gs pos="53000">
                  <a:schemeClr val="accent2">
                    <a:lumMod val="60000"/>
                    <a:lumOff val="40000"/>
                  </a:schemeClr>
                </a:gs>
                <a:gs pos="23000">
                  <a:srgbClr val="00B0F0"/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ECF30B4-5F67-E743-13A6-6154EEC80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4932" y="2656931"/>
              <a:ext cx="1485900" cy="1353960"/>
            </a:xfrm>
            <a:prstGeom prst="rect">
              <a:avLst/>
            </a:prstGeom>
          </p:spPr>
        </p:pic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F0A135FB-57F3-8128-FC1F-B30843D0A36D}"/>
                </a:ext>
              </a:extLst>
            </p:cNvPr>
            <p:cNvCxnSpPr/>
            <p:nvPr/>
          </p:nvCxnSpPr>
          <p:spPr>
            <a:xfrm flipH="1">
              <a:off x="3686175" y="2228850"/>
              <a:ext cx="50904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8C1B5A06-DE08-9C6C-01CC-46578D2294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6175" y="866775"/>
              <a:ext cx="0" cy="1362075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7BA9A88C-4014-BB36-B69F-3150B73EB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6075" y="866775"/>
              <a:ext cx="800100" cy="0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1B55C59-CF29-0D97-9CC6-6F10792F526A}"/>
                </a:ext>
              </a:extLst>
            </p:cNvPr>
            <p:cNvCxnSpPr>
              <a:cxnSpLocks/>
            </p:cNvCxnSpPr>
            <p:nvPr/>
          </p:nvCxnSpPr>
          <p:spPr>
            <a:xfrm>
              <a:off x="2886075" y="866775"/>
              <a:ext cx="0" cy="1790156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A7BB615-D02B-7F25-0F8C-8825E9F4F2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6075" y="5476875"/>
              <a:ext cx="130914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0AABB8C6-DE55-BA99-0182-9E795D90E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6075" y="3956592"/>
              <a:ext cx="0" cy="1520283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66B4AD69-5E17-1CE5-7DF0-75A0CDF0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2597" y="638176"/>
              <a:ext cx="1030055" cy="993189"/>
            </a:xfrm>
            <a:prstGeom prst="rect">
              <a:avLst/>
            </a:prstGeom>
          </p:spPr>
        </p:pic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E7C3FB3D-C9A3-A24B-F709-AB34CE6F54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6175" y="990600"/>
              <a:ext cx="509046" cy="0"/>
            </a:xfrm>
            <a:prstGeom prst="line">
              <a:avLst/>
            </a:prstGeom>
            <a:ln w="666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Pfeil: nach unten 67">
              <a:extLst>
                <a:ext uri="{FF2B5EF4-FFF2-40B4-BE49-F238E27FC236}">
                  <a16:creationId xmlns:a16="http://schemas.microsoft.com/office/drawing/2014/main" id="{8CB32AE7-3706-9A63-2DF2-00D3874EA1AB}"/>
                </a:ext>
              </a:extLst>
            </p:cNvPr>
            <p:cNvSpPr/>
            <p:nvPr/>
          </p:nvSpPr>
          <p:spPr>
            <a:xfrm rot="16200000">
              <a:off x="3483498" y="5276820"/>
              <a:ext cx="214491" cy="400109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Pfeil: nach unten 70">
              <a:extLst>
                <a:ext uri="{FF2B5EF4-FFF2-40B4-BE49-F238E27FC236}">
                  <a16:creationId xmlns:a16="http://schemas.microsoft.com/office/drawing/2014/main" id="{97E3D415-D5AC-01C6-9486-C2816B506CE6}"/>
                </a:ext>
              </a:extLst>
            </p:cNvPr>
            <p:cNvSpPr/>
            <p:nvPr/>
          </p:nvSpPr>
          <p:spPr>
            <a:xfrm rot="13916939">
              <a:off x="6367276" y="1533015"/>
              <a:ext cx="282143" cy="493988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Pfeil: nach unten 71">
              <a:extLst>
                <a:ext uri="{FF2B5EF4-FFF2-40B4-BE49-F238E27FC236}">
                  <a16:creationId xmlns:a16="http://schemas.microsoft.com/office/drawing/2014/main" id="{0CC0A4F0-9372-C5E3-69F7-40210CB1C38A}"/>
                </a:ext>
              </a:extLst>
            </p:cNvPr>
            <p:cNvSpPr/>
            <p:nvPr/>
          </p:nvSpPr>
          <p:spPr>
            <a:xfrm rot="10800000">
              <a:off x="5326580" y="1360701"/>
              <a:ext cx="305983" cy="423213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Pfeil: nach unten 72">
              <a:extLst>
                <a:ext uri="{FF2B5EF4-FFF2-40B4-BE49-F238E27FC236}">
                  <a16:creationId xmlns:a16="http://schemas.microsoft.com/office/drawing/2014/main" id="{BBCB1770-E66F-2834-F1DB-83089E18FBFB}"/>
                </a:ext>
              </a:extLst>
            </p:cNvPr>
            <p:cNvSpPr/>
            <p:nvPr/>
          </p:nvSpPr>
          <p:spPr>
            <a:xfrm rot="16200000">
              <a:off x="6474576" y="2588297"/>
              <a:ext cx="282143" cy="493988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Pfeil: nach unten 73">
              <a:extLst>
                <a:ext uri="{FF2B5EF4-FFF2-40B4-BE49-F238E27FC236}">
                  <a16:creationId xmlns:a16="http://schemas.microsoft.com/office/drawing/2014/main" id="{D641B8CE-46E2-5AA5-7A11-EE66F276E026}"/>
                </a:ext>
              </a:extLst>
            </p:cNvPr>
            <p:cNvSpPr/>
            <p:nvPr/>
          </p:nvSpPr>
          <p:spPr>
            <a:xfrm rot="5400000">
              <a:off x="2384550" y="1870514"/>
              <a:ext cx="282143" cy="493988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Pfeil: nach unten 74">
              <a:extLst>
                <a:ext uri="{FF2B5EF4-FFF2-40B4-BE49-F238E27FC236}">
                  <a16:creationId xmlns:a16="http://schemas.microsoft.com/office/drawing/2014/main" id="{AD2991E9-AC07-5567-8240-B31786BA4B61}"/>
                </a:ext>
              </a:extLst>
            </p:cNvPr>
            <p:cNvSpPr/>
            <p:nvPr/>
          </p:nvSpPr>
          <p:spPr>
            <a:xfrm rot="5400000">
              <a:off x="2397819" y="1041261"/>
              <a:ext cx="282143" cy="493988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26" name="Picture 2" descr="Kontraventiler produkter - KRAMP">
              <a:extLst>
                <a:ext uri="{FF2B5EF4-FFF2-40B4-BE49-F238E27FC236}">
                  <a16:creationId xmlns:a16="http://schemas.microsoft.com/office/drawing/2014/main" id="{A8C58CD6-F88B-D896-9272-9433201FE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14163" y="3885719"/>
              <a:ext cx="1233823" cy="100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Pfeil: nach unten 87">
              <a:extLst>
                <a:ext uri="{FF2B5EF4-FFF2-40B4-BE49-F238E27FC236}">
                  <a16:creationId xmlns:a16="http://schemas.microsoft.com/office/drawing/2014/main" id="{7F0051F5-18CD-0532-EFEF-4DB2C2BA84B5}"/>
                </a:ext>
              </a:extLst>
            </p:cNvPr>
            <p:cNvSpPr/>
            <p:nvPr/>
          </p:nvSpPr>
          <p:spPr>
            <a:xfrm rot="16200000">
              <a:off x="3325246" y="6024594"/>
              <a:ext cx="282143" cy="493988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FAE7A994-28FD-E35E-DF46-8FC55720069A}"/>
                </a:ext>
              </a:extLst>
            </p:cNvPr>
            <p:cNvSpPr txBox="1"/>
            <p:nvPr/>
          </p:nvSpPr>
          <p:spPr>
            <a:xfrm>
              <a:off x="1025606" y="3051277"/>
              <a:ext cx="13645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Zirkulations-pumpe</a:t>
              </a:r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D80F7415-28B3-6645-6089-C794DF8DC94A}"/>
                </a:ext>
              </a:extLst>
            </p:cNvPr>
            <p:cNvSpPr txBox="1"/>
            <p:nvPr/>
          </p:nvSpPr>
          <p:spPr>
            <a:xfrm>
              <a:off x="653438" y="3956592"/>
              <a:ext cx="1902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Rückschlagventil, verhindert Schwerkraft-zirkulation.</a:t>
              </a:r>
              <a:b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1600" b="1" dirty="0">
                  <a:solidFill>
                    <a:srgbClr val="FF0000"/>
                  </a:solidFill>
                </a:rPr>
                <a:t> Meines hat geklemmt!</a:t>
              </a: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9D2B9D7-C2B0-5BA2-65F0-74CB5EFBA387}"/>
                </a:ext>
              </a:extLst>
            </p:cNvPr>
            <p:cNvSpPr txBox="1"/>
            <p:nvPr/>
          </p:nvSpPr>
          <p:spPr>
            <a:xfrm>
              <a:off x="1497086" y="5821948"/>
              <a:ext cx="2512939" cy="584775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Dieses Symbol bedeutet: Wärmeverluste!</a:t>
              </a:r>
            </a:p>
          </p:txBody>
        </p:sp>
        <p:sp>
          <p:nvSpPr>
            <p:cNvPr id="93" name="Pfeil: nach unten 92">
              <a:extLst>
                <a:ext uri="{FF2B5EF4-FFF2-40B4-BE49-F238E27FC236}">
                  <a16:creationId xmlns:a16="http://schemas.microsoft.com/office/drawing/2014/main" id="{4620ACF3-A400-C137-DDFD-562311D299DC}"/>
                </a:ext>
              </a:extLst>
            </p:cNvPr>
            <p:cNvSpPr/>
            <p:nvPr/>
          </p:nvSpPr>
          <p:spPr>
            <a:xfrm>
              <a:off x="4743803" y="3206481"/>
              <a:ext cx="1076692" cy="465173"/>
            </a:xfrm>
            <a:prstGeom prst="downArrow">
              <a:avLst/>
            </a:prstGeom>
            <a:solidFill>
              <a:schemeClr val="bg1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Pfeil: nach unten 101">
              <a:extLst>
                <a:ext uri="{FF2B5EF4-FFF2-40B4-BE49-F238E27FC236}">
                  <a16:creationId xmlns:a16="http://schemas.microsoft.com/office/drawing/2014/main" id="{584CB63D-BC06-06BC-437C-48D2D0CCBDEC}"/>
                </a:ext>
              </a:extLst>
            </p:cNvPr>
            <p:cNvSpPr/>
            <p:nvPr/>
          </p:nvSpPr>
          <p:spPr>
            <a:xfrm rot="5400000">
              <a:off x="3222363" y="1391944"/>
              <a:ext cx="282143" cy="493988"/>
            </a:xfrm>
            <a:prstGeom prst="downArrow">
              <a:avLst/>
            </a:prstGeom>
            <a:solidFill>
              <a:srgbClr val="FF9966"/>
            </a:solidFill>
            <a:ln w="41275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Legende: Linie 3">
              <a:extLst>
                <a:ext uri="{FF2B5EF4-FFF2-40B4-BE49-F238E27FC236}">
                  <a16:creationId xmlns:a16="http://schemas.microsoft.com/office/drawing/2014/main" id="{EB772910-2FAB-0B50-F4CE-FCBBE258EAEB}"/>
                </a:ext>
              </a:extLst>
            </p:cNvPr>
            <p:cNvSpPr/>
            <p:nvPr/>
          </p:nvSpPr>
          <p:spPr>
            <a:xfrm>
              <a:off x="4400218" y="4653109"/>
              <a:ext cx="1583352" cy="855404"/>
            </a:xfrm>
            <a:prstGeom prst="borderCallout1">
              <a:avLst>
                <a:gd name="adj1" fmla="val 2047"/>
                <a:gd name="adj2" fmla="val 38590"/>
                <a:gd name="adj3" fmla="val -110148"/>
                <a:gd name="adj4" fmla="val 6411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Wärmeübergang in kältere Schichten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16DC1097-A139-E3E3-CA78-2AE127D02CB9}"/>
              </a:ext>
            </a:extLst>
          </p:cNvPr>
          <p:cNvSpPr txBox="1"/>
          <p:nvPr/>
        </p:nvSpPr>
        <p:spPr>
          <a:xfrm>
            <a:off x="647032" y="810634"/>
            <a:ext cx="5879530" cy="1323439"/>
          </a:xfrm>
          <a:prstGeom prst="rect">
            <a:avLst/>
          </a:prstGeom>
          <a:solidFill>
            <a:schemeClr val="bg1"/>
          </a:solidFill>
          <a:ln w="2222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5050"/>
                </a:solidFill>
              </a:rPr>
              <a:t>Vielleicht ist es der Zirkulationskreislauf? Bitte prüfen: </a:t>
            </a: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 oft und wie lange läuft die Zirkulationspumpe?</a:t>
            </a:r>
          </a:p>
          <a:p>
            <a:pPr marL="285750" indent="-285750">
              <a:buFontTx/>
              <a:buChar char="-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Wird die Zirkulationsleitung kalt, wenn die Pumpe nicht läuft? Wenn nicht, dann klemmt u.U. das Rückschlagventil -&gt; Installateur muss her (oder selber rangehen, wer kann)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C1A3A11-A462-64F4-DF34-910D0033C2EB}"/>
              </a:ext>
            </a:extLst>
          </p:cNvPr>
          <p:cNvGrpSpPr/>
          <p:nvPr/>
        </p:nvGrpSpPr>
        <p:grpSpPr>
          <a:xfrm>
            <a:off x="897158" y="3097902"/>
            <a:ext cx="2295480" cy="3434079"/>
            <a:chOff x="10343218" y="4546145"/>
            <a:chExt cx="1324907" cy="2047585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A3CAAA1-5D11-32CF-FDEE-C89D61CB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56"/>
            <a:stretch/>
          </p:blipFill>
          <p:spPr>
            <a:xfrm rot="5400000">
              <a:off x="9981879" y="4907484"/>
              <a:ext cx="2047585" cy="1324907"/>
            </a:xfrm>
            <a:prstGeom prst="rect">
              <a:avLst/>
            </a:prstGeom>
          </p:spPr>
        </p:pic>
        <p:sp>
          <p:nvSpPr>
            <p:cNvPr id="15" name="Smiley 14">
              <a:extLst>
                <a:ext uri="{FF2B5EF4-FFF2-40B4-BE49-F238E27FC236}">
                  <a16:creationId xmlns:a16="http://schemas.microsoft.com/office/drawing/2014/main" id="{F01D8AB5-DB37-8397-6E95-81D27B281B65}"/>
                </a:ext>
              </a:extLst>
            </p:cNvPr>
            <p:cNvSpPr/>
            <p:nvPr/>
          </p:nvSpPr>
          <p:spPr>
            <a:xfrm>
              <a:off x="10687713" y="5343525"/>
              <a:ext cx="570838" cy="466085"/>
            </a:xfrm>
            <a:prstGeom prst="smileyFace">
              <a:avLst>
                <a:gd name="adj" fmla="val 4653"/>
              </a:avLst>
            </a:prstGeom>
            <a:solidFill>
              <a:srgbClr val="FF996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D172E54E-4432-AEE4-2ECD-76F01F9D2DD5}"/>
              </a:ext>
            </a:extLst>
          </p:cNvPr>
          <p:cNvSpPr txBox="1"/>
          <p:nvPr/>
        </p:nvSpPr>
        <p:spPr>
          <a:xfrm>
            <a:off x="653717" y="2385587"/>
            <a:ext cx="58728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Oder…  Ist der Kessel gut isoliert? 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Ggf. einfach eine kuschlige Decke drüberlegen! </a:t>
            </a:r>
            <a:r>
              <a:rPr lang="de-DE" sz="1600" dirty="0">
                <a:solidFill>
                  <a:srgbClr val="FF0000"/>
                </a:solidFill>
              </a:rPr>
              <a:t>VORSICHT bei Brandgefahr!</a:t>
            </a:r>
          </a:p>
        </p:txBody>
      </p:sp>
    </p:spTree>
    <p:extLst>
      <p:ext uri="{BB962C8B-B14F-4D97-AF65-F5344CB8AC3E}">
        <p14:creationId xmlns:p14="http://schemas.microsoft.com/office/powerpoint/2010/main" val="2151390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Nebenbei:  Meine Lösung mit der Zirkulationspumpe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1BDAAE-C233-4C41-D037-684B167343C9}"/>
              </a:ext>
            </a:extLst>
          </p:cNvPr>
          <p:cNvSpPr txBox="1"/>
          <p:nvPr/>
        </p:nvSpPr>
        <p:spPr>
          <a:xfrm>
            <a:off x="596153" y="4277726"/>
            <a:ext cx="2613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 Shelly WLAN -Druckknopf, z.B. in der Küche…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6A4460-7A4A-B919-2F70-05680D695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948550" y="1657940"/>
            <a:ext cx="3381497" cy="26860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3CAEDEE-DC7C-49C9-61A2-4DCD9961C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50" y="2046938"/>
            <a:ext cx="1628775" cy="15830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1543055-9875-FACD-A7CF-396576625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413458" y="1514952"/>
            <a:ext cx="2033587" cy="255650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457FCF6-001D-96B0-3FD7-45B670693A50}"/>
              </a:ext>
            </a:extLst>
          </p:cNvPr>
          <p:cNvSpPr txBox="1"/>
          <p:nvPr/>
        </p:nvSpPr>
        <p:spPr>
          <a:xfrm>
            <a:off x="3876674" y="4139226"/>
            <a:ext cx="3648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…betätigt einen Shelly-WLAN – Stecker im Keller. Dieser schaltet jetzt eine Minute lang die Zirkulationspumpe EIN.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FA9E5562-2CCB-9415-C504-5F5D4A7591A7}"/>
              </a:ext>
            </a:extLst>
          </p:cNvPr>
          <p:cNvSpPr/>
          <p:nvPr/>
        </p:nvSpPr>
        <p:spPr>
          <a:xfrm>
            <a:off x="2907442" y="2445085"/>
            <a:ext cx="595367" cy="6962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A0A525D1-A6CE-090B-8B47-B317A8FE617E}"/>
              </a:ext>
            </a:extLst>
          </p:cNvPr>
          <p:cNvSpPr/>
          <p:nvPr/>
        </p:nvSpPr>
        <p:spPr>
          <a:xfrm>
            <a:off x="7204706" y="2445084"/>
            <a:ext cx="595367" cy="6962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966E185-22D0-3397-A885-3C162A8823FB}"/>
              </a:ext>
            </a:extLst>
          </p:cNvPr>
          <p:cNvCxnSpPr/>
          <p:nvPr/>
        </p:nvCxnSpPr>
        <p:spPr>
          <a:xfrm flipV="1">
            <a:off x="5468471" y="2832847"/>
            <a:ext cx="215153" cy="1306379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Fragen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09166F5-5243-6790-7879-A8EF8093F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065192"/>
              </p:ext>
            </p:extLst>
          </p:nvPr>
        </p:nvGraphicFramePr>
        <p:xfrm>
          <a:off x="876300" y="1017310"/>
          <a:ext cx="10134600" cy="4429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val="3179065555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3766951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Frage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Antwort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32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Wieso wird ein 12kW </a:t>
                      </a:r>
                      <a:r>
                        <a:rPr lang="de-DE" sz="1600" dirty="0" err="1"/>
                        <a:t>Heizstab</a:t>
                      </a:r>
                      <a:r>
                        <a:rPr lang="de-DE" sz="1600" dirty="0"/>
                        <a:t> genutzt, obwohl die maximale Leistung der Panels bei 880W liegt?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rgbClr val="FF0000"/>
                          </a:solidFill>
                        </a:rPr>
                        <a:t>FÜR EXPERTEN! </a:t>
                      </a:r>
                      <a:r>
                        <a:rPr lang="de-DE" sz="1600" dirty="0"/>
                        <a:t>Die Heizstabdaten beziehen sich auf eine Betriebsspannung von 230V AC. Die Auslegung auf hohe Leistung ergibt einen geringen Innenwiderstand von rund 4,4 Ohm, realisiert mit 3 parallel </a:t>
                      </a:r>
                      <a:r>
                        <a:rPr lang="de-DE" sz="1600" dirty="0" err="1"/>
                        <a:t>verschaltbaren</a:t>
                      </a:r>
                      <a:r>
                        <a:rPr lang="de-DE" sz="1600" dirty="0"/>
                        <a:t> Wendeln von je 13,2 Ohm. Dies ermöglicht den Betrieb in der Nähe des optimalen Arbeitspunkts.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37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Könnte man einen elektronische Geräte einsetzen, um eine MPPT – Nachführung zu bekommen?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Ja, es gibt verschiedene Ansätze, aber derzeit kaum etwas wirtschaftliches ‚von der Stange‘.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9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Gibt es Alternativen?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Ja, mit einem intelligenten WLAN-</a:t>
                      </a:r>
                      <a:r>
                        <a:rPr lang="de-DE" sz="1600" dirty="0" err="1"/>
                        <a:t>Heizstab</a:t>
                      </a:r>
                      <a:r>
                        <a:rPr lang="de-DE" sz="1600" dirty="0"/>
                        <a:t>, der überschüssigen Strom vom Balkonkraftwerk aufnimmt. (Vernetzung z.B. mit </a:t>
                      </a:r>
                      <a:r>
                        <a:rPr lang="de-DE" sz="1600" dirty="0" err="1"/>
                        <a:t>Powerfox</a:t>
                      </a:r>
                      <a:r>
                        <a:rPr lang="de-DE" sz="1600" dirty="0"/>
                        <a:t>; Nulleinspeisung. Marktverfügbarkeit???)</a:t>
                      </a:r>
                    </a:p>
                    <a:p>
                      <a:r>
                        <a:rPr lang="de-DE" sz="1600" dirty="0"/>
                        <a:t>Dann ist man allerdings an das 800W – Limit bei Balkonkraftwerken gebunden.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24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Weitere Fragen?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994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64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3A54D85-D0E0-BF67-0D89-BBBF87112084}"/>
              </a:ext>
            </a:extLst>
          </p:cNvPr>
          <p:cNvGrpSpPr/>
          <p:nvPr/>
        </p:nvGrpSpPr>
        <p:grpSpPr>
          <a:xfrm>
            <a:off x="3143250" y="1182666"/>
            <a:ext cx="4189880" cy="4680252"/>
            <a:chOff x="3143250" y="815113"/>
            <a:chExt cx="4848225" cy="548091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195497A-8050-305F-AC6D-74B310F4D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2260" y="-243897"/>
              <a:ext cx="2730205" cy="484822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62D9B21-65CE-11B7-4BA8-31677F10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2707211" y="3326340"/>
              <a:ext cx="3990974" cy="1948404"/>
            </a:xfrm>
            <a:prstGeom prst="rect">
              <a:avLst/>
            </a:prstGeom>
          </p:spPr>
        </p:pic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9CEB33BE-15E2-BEC5-77EF-9F050E3FE3E1}"/>
                </a:ext>
              </a:extLst>
            </p:cNvPr>
            <p:cNvSpPr/>
            <p:nvPr/>
          </p:nvSpPr>
          <p:spPr>
            <a:xfrm>
              <a:off x="3821632" y="2731204"/>
              <a:ext cx="1762125" cy="2007031"/>
            </a:xfrm>
            <a:prstGeom prst="roundRect">
              <a:avLst/>
            </a:prstGeom>
            <a:gradFill flip="none" rotWithShape="1">
              <a:gsLst>
                <a:gs pos="92000">
                  <a:srgbClr val="F25942"/>
                </a:gs>
                <a:gs pos="53000">
                  <a:schemeClr val="accent2">
                    <a:lumMod val="60000"/>
                    <a:lumOff val="40000"/>
                  </a:schemeClr>
                </a:gs>
                <a:gs pos="23000">
                  <a:srgbClr val="00B0F0"/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06C7D9C-C32E-AAE7-2AAC-4D48624F482F}"/>
                </a:ext>
              </a:extLst>
            </p:cNvPr>
            <p:cNvSpPr txBox="1"/>
            <p:nvPr/>
          </p:nvSpPr>
          <p:spPr>
            <a:xfrm>
              <a:off x="3581400" y="1036530"/>
              <a:ext cx="4410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</a:rPr>
                <a:t>Warmwasser direkt vom Photovoltaik-Panel…  das geht!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796DC9F-93D5-0616-FAAD-CF708FF2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4109518" y="3521102"/>
              <a:ext cx="3723531" cy="636409"/>
            </a:xfrm>
            <a:prstGeom prst="rect">
              <a:avLst/>
            </a:prstGeom>
          </p:spPr>
        </p:pic>
        <p:sp>
          <p:nvSpPr>
            <p:cNvPr id="7" name="Gewitterblitz 6">
              <a:extLst>
                <a:ext uri="{FF2B5EF4-FFF2-40B4-BE49-F238E27FC236}">
                  <a16:creationId xmlns:a16="http://schemas.microsoft.com/office/drawing/2014/main" id="{6E797A1A-BF06-93F6-8B07-9FCBE68ECBCE}"/>
                </a:ext>
              </a:extLst>
            </p:cNvPr>
            <p:cNvSpPr/>
            <p:nvPr/>
          </p:nvSpPr>
          <p:spPr>
            <a:xfrm rot="3248372">
              <a:off x="6438621" y="2041413"/>
              <a:ext cx="791133" cy="1712667"/>
            </a:xfrm>
            <a:prstGeom prst="lightningBolt">
              <a:avLst/>
            </a:prstGeom>
            <a:gradFill>
              <a:gsLst>
                <a:gs pos="0">
                  <a:srgbClr val="FFFF00"/>
                </a:gs>
                <a:gs pos="66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093C9B0-685C-5891-CB49-074CCC6CBD60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Ergebnis</a:t>
            </a:r>
          </a:p>
        </p:txBody>
      </p:sp>
    </p:spTree>
    <p:extLst>
      <p:ext uri="{BB962C8B-B14F-4D97-AF65-F5344CB8AC3E}">
        <p14:creationId xmlns:p14="http://schemas.microsoft.com/office/powerpoint/2010/main" val="188366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Hinweise (muss leider sein)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7E69A4-A54C-7F8B-F5AF-911F0206EA53}"/>
              </a:ext>
            </a:extLst>
          </p:cNvPr>
          <p:cNvSpPr txBox="1"/>
          <p:nvPr/>
        </p:nvSpPr>
        <p:spPr>
          <a:xfrm>
            <a:off x="596153" y="1200371"/>
            <a:ext cx="773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hier gezeigten Informationen beziehen sich auf meine private Anlage.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8491C7-61E8-6A5E-64D5-2A59FE81E51B}"/>
              </a:ext>
            </a:extLst>
          </p:cNvPr>
          <p:cNvSpPr txBox="1"/>
          <p:nvPr/>
        </p:nvSpPr>
        <p:spPr>
          <a:xfrm>
            <a:off x="596153" y="1743535"/>
            <a:ext cx="1050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 gezeigten Details sind nur als Beispiel gedacht.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AC5134-EDA9-4D1F-2FBB-65D7CFBCD780}"/>
              </a:ext>
            </a:extLst>
          </p:cNvPr>
          <p:cNvSpPr txBox="1"/>
          <p:nvPr/>
        </p:nvSpPr>
        <p:spPr>
          <a:xfrm>
            <a:off x="596152" y="2286699"/>
            <a:ext cx="1050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Nachbau ist jeder für Art und Ausführung der Montage und den Betrieb seiner Anlage selbst verantwortlich.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36C9EF0-0066-0855-82A7-BBED475BCB2C}"/>
              </a:ext>
            </a:extLst>
          </p:cNvPr>
          <p:cNvSpPr txBox="1"/>
          <p:nvPr/>
        </p:nvSpPr>
        <p:spPr>
          <a:xfrm>
            <a:off x="596151" y="3106862"/>
            <a:ext cx="1050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Haftungsansprüche jedweder Art sind ausgeschlossen.</a:t>
            </a:r>
          </a:p>
        </p:txBody>
      </p:sp>
    </p:spTree>
    <p:extLst>
      <p:ext uri="{BB962C8B-B14F-4D97-AF65-F5344CB8AC3E}">
        <p14:creationId xmlns:p14="http://schemas.microsoft.com/office/powerpoint/2010/main" val="4237536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CD1EB00-1C29-C946-9A21-40348F30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16A34F-0ED8-D0E6-3ECD-7914BB48028F}"/>
              </a:ext>
            </a:extLst>
          </p:cNvPr>
          <p:cNvSpPr/>
          <p:nvPr/>
        </p:nvSpPr>
        <p:spPr>
          <a:xfrm>
            <a:off x="4103201" y="5319139"/>
            <a:ext cx="51678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615541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E691515-BA33-67D9-C9A7-0DE585585E18}"/>
              </a:ext>
            </a:extLst>
          </p:cNvPr>
          <p:cNvSpPr/>
          <p:nvPr/>
        </p:nvSpPr>
        <p:spPr>
          <a:xfrm>
            <a:off x="2738926" y="2593893"/>
            <a:ext cx="67141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Anhang</a:t>
            </a:r>
            <a:endParaRPr lang="de-DE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823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E0B78C8-49C7-C677-F672-6CBCDB05CCDE}"/>
              </a:ext>
            </a:extLst>
          </p:cNvPr>
          <p:cNvCxnSpPr/>
          <p:nvPr/>
        </p:nvCxnSpPr>
        <p:spPr>
          <a:xfrm>
            <a:off x="8256494" y="1371601"/>
            <a:ext cx="0" cy="4867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DE290A9-5B5B-7C4A-B698-1B22E74F6967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Daten PV Modul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F90BD6-980D-CDD2-2381-C8CC7946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48" y="788441"/>
            <a:ext cx="7414903" cy="5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8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81F85DC-4927-3399-411D-04FDB0179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37" y="905434"/>
            <a:ext cx="8824725" cy="5823311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E0B78C8-49C7-C677-F672-6CBCDB05CCDE}"/>
              </a:ext>
            </a:extLst>
          </p:cNvPr>
          <p:cNvCxnSpPr/>
          <p:nvPr/>
        </p:nvCxnSpPr>
        <p:spPr>
          <a:xfrm>
            <a:off x="8256494" y="1371601"/>
            <a:ext cx="0" cy="4867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DE290A9-5B5B-7C4A-B698-1B22E74F6967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Daten PV Modul</a:t>
            </a:r>
          </a:p>
        </p:txBody>
      </p:sp>
    </p:spTree>
    <p:extLst>
      <p:ext uri="{BB962C8B-B14F-4D97-AF65-F5344CB8AC3E}">
        <p14:creationId xmlns:p14="http://schemas.microsoft.com/office/powerpoint/2010/main" val="1220842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7B5F6F4-5BFB-904F-4C55-F1C997F42F83}"/>
              </a:ext>
            </a:extLst>
          </p:cNvPr>
          <p:cNvGrpSpPr/>
          <p:nvPr/>
        </p:nvGrpSpPr>
        <p:grpSpPr>
          <a:xfrm>
            <a:off x="1979705" y="702126"/>
            <a:ext cx="7591323" cy="5898777"/>
            <a:chOff x="1352175" y="618564"/>
            <a:chExt cx="7591323" cy="589877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4B21728-1F2B-585F-52E9-B8ADA832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175" y="618564"/>
              <a:ext cx="7591323" cy="5898777"/>
            </a:xfrm>
            <a:prstGeom prst="rect">
              <a:avLst/>
            </a:prstGeom>
          </p:spPr>
        </p:pic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EE0B78C8-49C7-C677-F672-6CBCDB05CCDE}"/>
                </a:ext>
              </a:extLst>
            </p:cNvPr>
            <p:cNvCxnSpPr/>
            <p:nvPr/>
          </p:nvCxnSpPr>
          <p:spPr>
            <a:xfrm>
              <a:off x="6598023" y="1183342"/>
              <a:ext cx="0" cy="4867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0AFBF755-693D-0CB2-11D0-2833633E7292}"/>
              </a:ext>
            </a:extLst>
          </p:cNvPr>
          <p:cNvSpPr txBox="1"/>
          <p:nvPr/>
        </p:nvSpPr>
        <p:spPr>
          <a:xfrm>
            <a:off x="748553" y="270592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38F96B-A4D5-DDE5-88F8-B08115DAF770}"/>
              </a:ext>
            </a:extLst>
          </p:cNvPr>
          <p:cNvSpPr txBox="1"/>
          <p:nvPr/>
        </p:nvSpPr>
        <p:spPr>
          <a:xfrm>
            <a:off x="1129553" y="2570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Daten PV Modul</a:t>
            </a:r>
          </a:p>
        </p:txBody>
      </p:sp>
    </p:spTree>
    <p:extLst>
      <p:ext uri="{BB962C8B-B14F-4D97-AF65-F5344CB8AC3E}">
        <p14:creationId xmlns:p14="http://schemas.microsoft.com/office/powerpoint/2010/main" val="44414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 alles begann…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7E69A4-A54C-7F8B-F5AF-911F0206EA53}"/>
              </a:ext>
            </a:extLst>
          </p:cNvPr>
          <p:cNvSpPr txBox="1"/>
          <p:nvPr/>
        </p:nvSpPr>
        <p:spPr>
          <a:xfrm>
            <a:off x="596154" y="1200371"/>
            <a:ext cx="730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 März/April 2024 wurde in unserem Haus eine Wärmepumpe installiert. Hier sieht man das Außengerät, der Rest wurde im Keller installiert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8491C7-61E8-6A5E-64D5-2A59FE81E51B}"/>
              </a:ext>
            </a:extLst>
          </p:cNvPr>
          <p:cNvSpPr txBox="1"/>
          <p:nvPr/>
        </p:nvSpPr>
        <p:spPr>
          <a:xfrm>
            <a:off x="596152" y="2147466"/>
            <a:ext cx="718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Damit wurde die Gastherme, die unter dem Dach montiert war, überflüssig. Sie wurde demontiert. Ebenso der daran angeschlossene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300 Liter - Wasserkessel.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AC5134-EDA9-4D1F-2FBB-65D7CFBCD780}"/>
              </a:ext>
            </a:extLst>
          </p:cNvPr>
          <p:cNvSpPr txBox="1"/>
          <p:nvPr/>
        </p:nvSpPr>
        <p:spPr>
          <a:xfrm>
            <a:off x="593275" y="3356240"/>
            <a:ext cx="773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thermische Solaranlage, die an den Wasserkessel angeschlossen war,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wurde dadurch „arbeitslos“. Ich wollte vermeiden, einen langen, Rohrkreislauf vom Dach in den Keller zu verlegen. (Verluste, Kosten, Optik)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53490C-7467-59B8-2AAD-11E697721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032486" y="3775263"/>
            <a:ext cx="2403551" cy="24947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E4C3C7-ED7B-9C07-C9BE-5B81DCEC5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896264" y="928516"/>
            <a:ext cx="2610913" cy="24296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112B747-8AD8-8927-7E6F-60CA607D497F}"/>
              </a:ext>
            </a:extLst>
          </p:cNvPr>
          <p:cNvSpPr txBox="1"/>
          <p:nvPr/>
        </p:nvSpPr>
        <p:spPr>
          <a:xfrm>
            <a:off x="596151" y="5447959"/>
            <a:ext cx="418203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Also mussten neue Lösungen her!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8CB4A28-FC2C-D89B-B04B-B1E49F0DD9D6}"/>
              </a:ext>
            </a:extLst>
          </p:cNvPr>
          <p:cNvGrpSpPr/>
          <p:nvPr/>
        </p:nvGrpSpPr>
        <p:grpSpPr>
          <a:xfrm rot="13932835">
            <a:off x="4743528" y="5075918"/>
            <a:ext cx="1667116" cy="842682"/>
            <a:chOff x="5208813" y="5217459"/>
            <a:chExt cx="2007776" cy="104887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8C408E5-67AB-0194-FCB3-96A5A8B08130}"/>
                </a:ext>
              </a:extLst>
            </p:cNvPr>
            <p:cNvSpPr/>
            <p:nvPr/>
          </p:nvSpPr>
          <p:spPr>
            <a:xfrm>
              <a:off x="6176683" y="5217459"/>
              <a:ext cx="1039906" cy="1048870"/>
            </a:xfrm>
            <a:prstGeom prst="ellipse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4A17AB5-F713-E3EF-06EF-D041516E7322}"/>
                </a:ext>
              </a:extLst>
            </p:cNvPr>
            <p:cNvSpPr/>
            <p:nvPr/>
          </p:nvSpPr>
          <p:spPr>
            <a:xfrm rot="20589087">
              <a:off x="5208813" y="5900741"/>
              <a:ext cx="1039906" cy="23572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Mond 16">
              <a:extLst>
                <a:ext uri="{FF2B5EF4-FFF2-40B4-BE49-F238E27FC236}">
                  <a16:creationId xmlns:a16="http://schemas.microsoft.com/office/drawing/2014/main" id="{5DBF60A2-DF85-E2F8-ED10-D9CCD1C5645C}"/>
                </a:ext>
              </a:extLst>
            </p:cNvPr>
            <p:cNvSpPr/>
            <p:nvPr/>
          </p:nvSpPr>
          <p:spPr>
            <a:xfrm rot="7880722">
              <a:off x="6793880" y="5241737"/>
              <a:ext cx="153217" cy="514454"/>
            </a:xfrm>
            <a:prstGeom prst="mo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Multiplikationszeichen 4">
            <a:extLst>
              <a:ext uri="{FF2B5EF4-FFF2-40B4-BE49-F238E27FC236}">
                <a16:creationId xmlns:a16="http://schemas.microsoft.com/office/drawing/2014/main" id="{279477C0-CB82-1065-6762-27135E4DF1C7}"/>
              </a:ext>
            </a:extLst>
          </p:cNvPr>
          <p:cNvSpPr/>
          <p:nvPr/>
        </p:nvSpPr>
        <p:spPr>
          <a:xfrm>
            <a:off x="9464352" y="4198159"/>
            <a:ext cx="1594174" cy="1153350"/>
          </a:xfrm>
          <a:prstGeom prst="mathMultiply">
            <a:avLst>
              <a:gd name="adj1" fmla="val 11298"/>
            </a:avLst>
          </a:prstGeom>
          <a:solidFill>
            <a:srgbClr val="E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29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Meine Lösung…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7E69A4-A54C-7F8B-F5AF-911F0206EA53}"/>
              </a:ext>
            </a:extLst>
          </p:cNvPr>
          <p:cNvSpPr txBox="1"/>
          <p:nvPr/>
        </p:nvSpPr>
        <p:spPr>
          <a:xfrm>
            <a:off x="596154" y="1200371"/>
            <a:ext cx="730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PV – Panels sind momentan sehr günstig zu haben.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Also warum nicht einfach Warmwasser mit PV – Strom aufheizen?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8491C7-61E8-6A5E-64D5-2A59FE81E51B}"/>
              </a:ext>
            </a:extLst>
          </p:cNvPr>
          <p:cNvSpPr txBox="1"/>
          <p:nvPr/>
        </p:nvSpPr>
        <p:spPr>
          <a:xfrm>
            <a:off x="596153" y="2704647"/>
            <a:ext cx="5553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 Balkongeländer gibt es noch Platz für zwei neue Panels mit Süd - Ausrichtung! (Die östliche etwas abgeschattet durch eine Zypresse) 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F5A90C7-4E93-05AA-E10D-CBC564928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919855" y="1753238"/>
            <a:ext cx="5537501" cy="38144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CF9D246D-CA97-676E-9B98-2B5BD4233500}"/>
              </a:ext>
            </a:extLst>
          </p:cNvPr>
          <p:cNvSpPr/>
          <p:nvPr/>
        </p:nvSpPr>
        <p:spPr>
          <a:xfrm>
            <a:off x="9816353" y="1846702"/>
            <a:ext cx="349624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5E4C4C8-D617-D276-97FD-99A51DF0C602}"/>
              </a:ext>
            </a:extLst>
          </p:cNvPr>
          <p:cNvSpPr/>
          <p:nvPr/>
        </p:nvSpPr>
        <p:spPr>
          <a:xfrm>
            <a:off x="8238565" y="3244334"/>
            <a:ext cx="349624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4EA8D28-CA0A-5E49-9C94-1D0E47EE5422}"/>
              </a:ext>
            </a:extLst>
          </p:cNvPr>
          <p:cNvSpPr/>
          <p:nvPr/>
        </p:nvSpPr>
        <p:spPr>
          <a:xfrm>
            <a:off x="10372164" y="3350978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3B7E25-D27B-1E61-4D22-003C8CB788C1}"/>
              </a:ext>
            </a:extLst>
          </p:cNvPr>
          <p:cNvSpPr/>
          <p:nvPr/>
        </p:nvSpPr>
        <p:spPr>
          <a:xfrm>
            <a:off x="6615953" y="2733222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B751D70-1DB6-8DAB-75EB-646CE1320FA9}"/>
              </a:ext>
            </a:extLst>
          </p:cNvPr>
          <p:cNvSpPr/>
          <p:nvPr/>
        </p:nvSpPr>
        <p:spPr>
          <a:xfrm>
            <a:off x="6149789" y="4921674"/>
            <a:ext cx="349624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EEB3764-05EA-4DC0-EDCB-42E92318C2F7}"/>
              </a:ext>
            </a:extLst>
          </p:cNvPr>
          <p:cNvSpPr txBox="1"/>
          <p:nvPr/>
        </p:nvSpPr>
        <p:spPr>
          <a:xfrm>
            <a:off x="596153" y="4351668"/>
            <a:ext cx="647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restliche Platz ist schon mit konventioneller Balkonsolar-Power belegt</a:t>
            </a:r>
          </a:p>
        </p:txBody>
      </p:sp>
      <p:sp>
        <p:nvSpPr>
          <p:cNvPr id="4" name="Smiley 3">
            <a:extLst>
              <a:ext uri="{FF2B5EF4-FFF2-40B4-BE49-F238E27FC236}">
                <a16:creationId xmlns:a16="http://schemas.microsoft.com/office/drawing/2014/main" id="{20330D3B-1DBF-7208-3575-736C0599B872}"/>
              </a:ext>
            </a:extLst>
          </p:cNvPr>
          <p:cNvSpPr/>
          <p:nvPr/>
        </p:nvSpPr>
        <p:spPr>
          <a:xfrm>
            <a:off x="5754502" y="533502"/>
            <a:ext cx="744911" cy="790575"/>
          </a:xfrm>
          <a:prstGeom prst="smileyFace">
            <a:avLst>
              <a:gd name="adj" fmla="val 4653"/>
            </a:avLst>
          </a:prstGeom>
          <a:solidFill>
            <a:srgbClr val="FFC000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26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 braucht man?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36FCDF3-63AC-6918-B504-5DC1218CF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977" y="772777"/>
            <a:ext cx="1138925" cy="17325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6F79F63-9C6A-BB53-FEF3-54072BECD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8687" y="772777"/>
            <a:ext cx="1138925" cy="173252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E51730E-99B1-3961-DF8E-FAA5530BA4B1}"/>
              </a:ext>
            </a:extLst>
          </p:cNvPr>
          <p:cNvSpPr txBox="1"/>
          <p:nvPr/>
        </p:nvSpPr>
        <p:spPr>
          <a:xfrm>
            <a:off x="596153" y="1115099"/>
            <a:ext cx="362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 PV – Panel, oder besser zwei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E4DB948-A541-DA4F-DE2D-524BC2F01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7" b="95142" l="1935" r="90000">
                        <a14:foregroundMark x1="76129" y1="7287" x2="84516" y2="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15" y="1669611"/>
            <a:ext cx="2214282" cy="31811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AAF6675-E3FC-3E65-51F5-BF563EEB80BE}"/>
              </a:ext>
            </a:extLst>
          </p:cNvPr>
          <p:cNvSpPr txBox="1"/>
          <p:nvPr/>
        </p:nvSpPr>
        <p:spPr>
          <a:xfrm>
            <a:off x="596153" y="1873334"/>
            <a:ext cx="273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 geeigneter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Heizstab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525CCC-D2C9-1250-AA4F-8B956A2111C8}"/>
              </a:ext>
            </a:extLst>
          </p:cNvPr>
          <p:cNvSpPr txBox="1"/>
          <p:nvPr/>
        </p:nvSpPr>
        <p:spPr>
          <a:xfrm>
            <a:off x="533399" y="2707980"/>
            <a:ext cx="375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 Thermoschalter zur Sicherheit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E3A77E9-ED0A-5CD8-7B61-D3A0BF38926A}"/>
              </a:ext>
            </a:extLst>
          </p:cNvPr>
          <p:cNvSpPr txBox="1"/>
          <p:nvPr/>
        </p:nvSpPr>
        <p:spPr>
          <a:xfrm>
            <a:off x="546847" y="4111847"/>
            <a:ext cx="467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Schaltkasten, Sicherung, Kabel, Installationsmaterial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E76A914-5B18-8C04-C703-F714106AD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978" l="6639" r="89834">
                        <a14:foregroundMark x1="18257" y1="26797" x2="6639" y2="14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05" y="2561865"/>
            <a:ext cx="997462" cy="94986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7EE7BC6A-629A-3118-89BC-5A1973BE5BB1}"/>
              </a:ext>
            </a:extLst>
          </p:cNvPr>
          <p:cNvSpPr txBox="1"/>
          <p:nvPr/>
        </p:nvSpPr>
        <p:spPr>
          <a:xfrm>
            <a:off x="596153" y="5282181"/>
            <a:ext cx="467509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Wechselrichter? Nicht nötig!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F3ECF5C6-0ABC-C5D3-44E1-50852880A9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580" y="5017920"/>
            <a:ext cx="3892817" cy="1067303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75A394F6-2ECA-B698-3FD8-07A949B0F40B}"/>
              </a:ext>
            </a:extLst>
          </p:cNvPr>
          <p:cNvSpPr txBox="1"/>
          <p:nvPr/>
        </p:nvSpPr>
        <p:spPr>
          <a:xfrm>
            <a:off x="569258" y="3466215"/>
            <a:ext cx="375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Wenn gewünscht, ein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Meßgerät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721BE0B1-54CC-CA4B-000E-1467FED0F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6805" y="3749081"/>
            <a:ext cx="1425388" cy="725531"/>
          </a:xfrm>
          <a:prstGeom prst="rect">
            <a:avLst/>
          </a:prstGeom>
        </p:spPr>
      </p:pic>
      <p:sp>
        <p:nvSpPr>
          <p:cNvPr id="3" name="Multiplikationszeichen 2">
            <a:extLst>
              <a:ext uri="{FF2B5EF4-FFF2-40B4-BE49-F238E27FC236}">
                <a16:creationId xmlns:a16="http://schemas.microsoft.com/office/drawing/2014/main" id="{19C5EB18-ADB7-7A3B-5E1E-DB6D5626C130}"/>
              </a:ext>
            </a:extLst>
          </p:cNvPr>
          <p:cNvSpPr/>
          <p:nvPr/>
        </p:nvSpPr>
        <p:spPr>
          <a:xfrm>
            <a:off x="6501986" y="4767550"/>
            <a:ext cx="1106163" cy="1013125"/>
          </a:xfrm>
          <a:prstGeom prst="mathMultiply">
            <a:avLst>
              <a:gd name="adj1" fmla="val 11298"/>
            </a:avLst>
          </a:prstGeom>
          <a:solidFill>
            <a:srgbClr val="EF00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79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Schaltung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7E0C97-61B5-7F61-6798-548572F41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68" y="4160968"/>
            <a:ext cx="1392103" cy="211765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23E1568-6125-9493-27BA-D3682F918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40" y="2780403"/>
            <a:ext cx="1392103" cy="21176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638007-C09C-F274-C85C-88230C626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3" y="1876736"/>
            <a:ext cx="1856990" cy="82029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169DBCA-206B-5D1F-4D4D-2B6561A4AD23}"/>
              </a:ext>
            </a:extLst>
          </p:cNvPr>
          <p:cNvSpPr txBox="1"/>
          <p:nvPr/>
        </p:nvSpPr>
        <p:spPr>
          <a:xfrm>
            <a:off x="584863" y="843625"/>
            <a:ext cx="2350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Zwei PV-Panels in Reihenschaltung, </a:t>
            </a:r>
            <a:r>
              <a:rPr lang="de-DE" sz="1600" dirty="0" err="1"/>
              <a:t>max</a:t>
            </a:r>
            <a:r>
              <a:rPr lang="de-DE" sz="1600" dirty="0"/>
              <a:t> Leerlaufspannung 79V DC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9900CEE-6DCD-7528-C87E-E1927ABC4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354" y="3166876"/>
            <a:ext cx="2738696" cy="20529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AB7FFC-0D00-86A9-4E1E-75146A71A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978" l="6639" r="89834">
                        <a14:foregroundMark x1="18257" y1="26797" x2="6639" y2="14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67" y="3686035"/>
            <a:ext cx="997462" cy="9498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7102D53-1D66-42B9-44FB-A34FB2DDA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87" b="95142" l="1935" r="90000">
                        <a14:foregroundMark x1="76129" y1="7287" x2="84516" y2="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01" y="3298250"/>
            <a:ext cx="1821631" cy="2617013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2BF0B5B5-E281-54C9-A862-0BA99271BEF3}"/>
              </a:ext>
            </a:extLst>
          </p:cNvPr>
          <p:cNvSpPr/>
          <p:nvPr/>
        </p:nvSpPr>
        <p:spPr>
          <a:xfrm>
            <a:off x="2680447" y="3839229"/>
            <a:ext cx="724645" cy="6251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00BB0D19-46CF-DFDE-11D5-33B44F1CF15F}"/>
              </a:ext>
            </a:extLst>
          </p:cNvPr>
          <p:cNvSpPr/>
          <p:nvPr/>
        </p:nvSpPr>
        <p:spPr>
          <a:xfrm>
            <a:off x="6928670" y="3776311"/>
            <a:ext cx="724645" cy="6251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501180F9-3E55-A821-5DFF-7AAFD68BEECE}"/>
              </a:ext>
            </a:extLst>
          </p:cNvPr>
          <p:cNvSpPr/>
          <p:nvPr/>
        </p:nvSpPr>
        <p:spPr>
          <a:xfrm>
            <a:off x="9059858" y="3748073"/>
            <a:ext cx="724645" cy="6251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ED181D8-C285-D891-86FB-32C86B42540A}"/>
              </a:ext>
            </a:extLst>
          </p:cNvPr>
          <p:cNvSpPr txBox="1"/>
          <p:nvPr/>
        </p:nvSpPr>
        <p:spPr>
          <a:xfrm>
            <a:off x="3940548" y="930319"/>
            <a:ext cx="251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Schaltkasten mit </a:t>
            </a:r>
            <a:br>
              <a:rPr lang="de-DE" sz="1600" dirty="0"/>
            </a:br>
            <a:r>
              <a:rPr lang="de-DE" sz="1600" dirty="0"/>
              <a:t>DC - Sicherung und Messgerät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F362A7-05CD-ECD0-BC15-2E0758ED80BB}"/>
              </a:ext>
            </a:extLst>
          </p:cNvPr>
          <p:cNvSpPr txBox="1"/>
          <p:nvPr/>
        </p:nvSpPr>
        <p:spPr>
          <a:xfrm>
            <a:off x="6742499" y="879988"/>
            <a:ext cx="182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16A Bimetall Öffnet </a:t>
            </a:r>
            <a:br>
              <a:rPr lang="de-DE" sz="1600" dirty="0"/>
            </a:br>
            <a:r>
              <a:rPr lang="de-DE" sz="1600" dirty="0"/>
              <a:t>bei &gt;80°C, montiert  im Kesselkopf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B479401-A304-EA15-AEC4-5F00D1A2D8BA}"/>
              </a:ext>
            </a:extLst>
          </p:cNvPr>
          <p:cNvSpPr txBox="1"/>
          <p:nvPr/>
        </p:nvSpPr>
        <p:spPr>
          <a:xfrm>
            <a:off x="8982075" y="807209"/>
            <a:ext cx="2676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Heizstab</a:t>
            </a:r>
            <a:r>
              <a:rPr lang="de-DE" sz="1600" dirty="0"/>
              <a:t> im 300l Kessel.</a:t>
            </a:r>
            <a:br>
              <a:rPr lang="de-DE" sz="1600" dirty="0"/>
            </a:br>
            <a:r>
              <a:rPr lang="de-DE" sz="1600" dirty="0"/>
              <a:t>Nennleistung 12 kW</a:t>
            </a:r>
            <a:br>
              <a:rPr lang="de-DE" sz="1600" dirty="0"/>
            </a:br>
            <a:r>
              <a:rPr lang="de-DE" sz="1600" dirty="0"/>
              <a:t> an 230V AC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31C4A6-5AAB-85DC-1D79-67DBBC84878E}"/>
              </a:ext>
            </a:extLst>
          </p:cNvPr>
          <p:cNvSpPr txBox="1"/>
          <p:nvPr/>
        </p:nvSpPr>
        <p:spPr>
          <a:xfrm>
            <a:off x="9059858" y="2553665"/>
            <a:ext cx="214888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>
                    <a:lumMod val="95000"/>
                  </a:schemeClr>
                </a:solidFill>
              </a:rPr>
              <a:t>Belastung: </a:t>
            </a:r>
            <a:br>
              <a:rPr lang="de-DE" sz="1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1800" b="1" dirty="0">
                <a:solidFill>
                  <a:schemeClr val="bg1">
                    <a:lumMod val="95000"/>
                  </a:schemeClr>
                </a:solidFill>
              </a:rPr>
              <a:t>bis ca. 880W</a:t>
            </a:r>
            <a:endParaRPr lang="de-DE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5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Haus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1C073B2-8A15-D7C9-433A-3353570D3C6E}"/>
              </a:ext>
            </a:extLst>
          </p:cNvPr>
          <p:cNvGrpSpPr/>
          <p:nvPr/>
        </p:nvGrpSpPr>
        <p:grpSpPr>
          <a:xfrm>
            <a:off x="522195" y="466353"/>
            <a:ext cx="11024435" cy="6097249"/>
            <a:chOff x="519952" y="246871"/>
            <a:chExt cx="11024435" cy="609724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4694FF9-D4B4-03BB-C688-F688F42A0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 rot="5400000">
              <a:off x="-308934" y="1642571"/>
              <a:ext cx="5530435" cy="387266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545991F-2717-0963-E789-D708499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6142" y="813258"/>
              <a:ext cx="2962209" cy="2220463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BC7E6697-FD66-5504-A7B3-DD32FB9E7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1206" y="4324351"/>
              <a:ext cx="1931117" cy="152817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7473245-F3EC-87FB-DADF-D532A291E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7535722" y="2030249"/>
              <a:ext cx="4920021" cy="3097308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95D823E-0B9D-C84C-5D04-9196D5C23F62}"/>
                </a:ext>
              </a:extLst>
            </p:cNvPr>
            <p:cNvSpPr txBox="1"/>
            <p:nvPr/>
          </p:nvSpPr>
          <p:spPr>
            <a:xfrm>
              <a:off x="2787551" y="5267749"/>
              <a:ext cx="1185711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300 Liter Kessel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E6B088D-2724-7511-52D5-6B585F6EC400}"/>
                </a:ext>
              </a:extLst>
            </p:cNvPr>
            <p:cNvSpPr txBox="1"/>
            <p:nvPr/>
          </p:nvSpPr>
          <p:spPr>
            <a:xfrm>
              <a:off x="4855728" y="3801131"/>
              <a:ext cx="216207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Thermoschalter unter der Haube im Kopf des Kessels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E0090F7-7D81-58B6-6829-F81B1696F73C}"/>
                </a:ext>
              </a:extLst>
            </p:cNvPr>
            <p:cNvSpPr txBox="1"/>
            <p:nvPr/>
          </p:nvSpPr>
          <p:spPr>
            <a:xfrm>
              <a:off x="8685968" y="3033721"/>
              <a:ext cx="214695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Zuleitung zum </a:t>
              </a:r>
              <a:r>
                <a:rPr lang="de-DE" sz="1600" dirty="0" err="1"/>
                <a:t>Heizstab</a:t>
              </a:r>
              <a:endParaRPr lang="de-DE" sz="1600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B9CBD03-BE9A-9683-6BA4-BF468512B83D}"/>
                </a:ext>
              </a:extLst>
            </p:cNvPr>
            <p:cNvSpPr txBox="1"/>
            <p:nvPr/>
          </p:nvSpPr>
          <p:spPr>
            <a:xfrm>
              <a:off x="2787551" y="246871"/>
              <a:ext cx="4076704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Von draußen durch den Stahl-Fensterrahmen</a:t>
              </a: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1774DF6-DADF-EE07-58ED-BB705659FE01}"/>
                </a:ext>
              </a:extLst>
            </p:cNvPr>
            <p:cNvSpPr/>
            <p:nvPr/>
          </p:nvSpPr>
          <p:spPr>
            <a:xfrm flipV="1">
              <a:off x="3914092" y="1381510"/>
              <a:ext cx="478523" cy="361157"/>
            </a:xfrm>
            <a:custGeom>
              <a:avLst/>
              <a:gdLst>
                <a:gd name="connsiteX0" fmla="*/ 429307 w 429307"/>
                <a:gd name="connsiteY0" fmla="*/ 0 h 724286"/>
                <a:gd name="connsiteX1" fmla="*/ 229282 w 429307"/>
                <a:gd name="connsiteY1" fmla="*/ 200025 h 724286"/>
                <a:gd name="connsiteX2" fmla="*/ 229282 w 429307"/>
                <a:gd name="connsiteY2" fmla="*/ 695325 h 724286"/>
                <a:gd name="connsiteX3" fmla="*/ 19732 w 429307"/>
                <a:gd name="connsiteY3" fmla="*/ 704850 h 72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307" h="724286">
                  <a:moveTo>
                    <a:pt x="429307" y="0"/>
                  </a:moveTo>
                  <a:cubicBezTo>
                    <a:pt x="345963" y="42069"/>
                    <a:pt x="262619" y="84138"/>
                    <a:pt x="229282" y="200025"/>
                  </a:cubicBezTo>
                  <a:cubicBezTo>
                    <a:pt x="195945" y="315912"/>
                    <a:pt x="264207" y="611188"/>
                    <a:pt x="229282" y="695325"/>
                  </a:cubicBezTo>
                  <a:cubicBezTo>
                    <a:pt x="194357" y="779463"/>
                    <a:pt x="-73931" y="647700"/>
                    <a:pt x="19732" y="704850"/>
                  </a:cubicBezTo>
                </a:path>
              </a:pathLst>
            </a:custGeom>
            <a:noFill/>
            <a:ln w="69850">
              <a:solidFill>
                <a:srgbClr val="E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633F662E-7020-B852-FE7C-CD50DD9278C3}"/>
                </a:ext>
              </a:extLst>
            </p:cNvPr>
            <p:cNvSpPr/>
            <p:nvPr/>
          </p:nvSpPr>
          <p:spPr>
            <a:xfrm>
              <a:off x="2407889" y="1025159"/>
              <a:ext cx="1144936" cy="2356216"/>
            </a:xfrm>
            <a:custGeom>
              <a:avLst/>
              <a:gdLst>
                <a:gd name="connsiteX0" fmla="*/ 1144936 w 1144936"/>
                <a:gd name="connsiteY0" fmla="*/ 384541 h 2356216"/>
                <a:gd name="connsiteX1" fmla="*/ 916336 w 1144936"/>
                <a:gd name="connsiteY1" fmla="*/ 289291 h 2356216"/>
                <a:gd name="connsiteX2" fmla="*/ 802036 w 1144936"/>
                <a:gd name="connsiteY2" fmla="*/ 89266 h 2356216"/>
                <a:gd name="connsiteX3" fmla="*/ 173386 w 1144936"/>
                <a:gd name="connsiteY3" fmla="*/ 13066 h 2356216"/>
                <a:gd name="connsiteX4" fmla="*/ 59086 w 1144936"/>
                <a:gd name="connsiteY4" fmla="*/ 203566 h 2356216"/>
                <a:gd name="connsiteX5" fmla="*/ 97186 w 1144936"/>
                <a:gd name="connsiteY5" fmla="*/ 1841866 h 2356216"/>
                <a:gd name="connsiteX6" fmla="*/ 1936 w 1144936"/>
                <a:gd name="connsiteY6" fmla="*/ 2222866 h 2356216"/>
                <a:gd name="connsiteX7" fmla="*/ 78136 w 1144936"/>
                <a:gd name="connsiteY7" fmla="*/ 2356216 h 235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4936" h="2356216">
                  <a:moveTo>
                    <a:pt x="1144936" y="384541"/>
                  </a:moveTo>
                  <a:cubicBezTo>
                    <a:pt x="1059211" y="361522"/>
                    <a:pt x="973486" y="338503"/>
                    <a:pt x="916336" y="289291"/>
                  </a:cubicBezTo>
                  <a:cubicBezTo>
                    <a:pt x="859186" y="240078"/>
                    <a:pt x="925861" y="135303"/>
                    <a:pt x="802036" y="89266"/>
                  </a:cubicBezTo>
                  <a:cubicBezTo>
                    <a:pt x="678211" y="43229"/>
                    <a:pt x="297211" y="-5984"/>
                    <a:pt x="173386" y="13066"/>
                  </a:cubicBezTo>
                  <a:cubicBezTo>
                    <a:pt x="49561" y="32116"/>
                    <a:pt x="71786" y="-101234"/>
                    <a:pt x="59086" y="203566"/>
                  </a:cubicBezTo>
                  <a:cubicBezTo>
                    <a:pt x="46386" y="508366"/>
                    <a:pt x="106711" y="1505316"/>
                    <a:pt x="97186" y="1841866"/>
                  </a:cubicBezTo>
                  <a:cubicBezTo>
                    <a:pt x="87661" y="2178416"/>
                    <a:pt x="5111" y="2137141"/>
                    <a:pt x="1936" y="2222866"/>
                  </a:cubicBezTo>
                  <a:cubicBezTo>
                    <a:pt x="-1239" y="2308591"/>
                    <a:pt x="-10764" y="2276841"/>
                    <a:pt x="78136" y="2356216"/>
                  </a:cubicBezTo>
                </a:path>
              </a:pathLst>
            </a:custGeom>
            <a:noFill/>
            <a:ln w="69850">
              <a:solidFill>
                <a:srgbClr val="E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B8C3309F-90E6-3A8A-437A-FD5E9277F638}"/>
                </a:ext>
              </a:extLst>
            </p:cNvPr>
            <p:cNvSpPr/>
            <p:nvPr/>
          </p:nvSpPr>
          <p:spPr>
            <a:xfrm>
              <a:off x="2447925" y="3219142"/>
              <a:ext cx="1828800" cy="152708"/>
            </a:xfrm>
            <a:custGeom>
              <a:avLst/>
              <a:gdLst>
                <a:gd name="connsiteX0" fmla="*/ 0 w 1828800"/>
                <a:gd name="connsiteY0" fmla="*/ 57011 h 57011"/>
                <a:gd name="connsiteX1" fmla="*/ 1828800 w 1828800"/>
                <a:gd name="connsiteY1" fmla="*/ 28436 h 57011"/>
                <a:gd name="connsiteX0" fmla="*/ 0 w 1828800"/>
                <a:gd name="connsiteY0" fmla="*/ 58910 h 58910"/>
                <a:gd name="connsiteX1" fmla="*/ 847725 w 1828800"/>
                <a:gd name="connsiteY1" fmla="*/ 20810 h 58910"/>
                <a:gd name="connsiteX2" fmla="*/ 1828800 w 1828800"/>
                <a:gd name="connsiteY2" fmla="*/ 30335 h 58910"/>
                <a:gd name="connsiteX0" fmla="*/ 0 w 1828800"/>
                <a:gd name="connsiteY0" fmla="*/ 152708 h 152708"/>
                <a:gd name="connsiteX1" fmla="*/ 1085850 w 1828800"/>
                <a:gd name="connsiteY1" fmla="*/ 308 h 152708"/>
                <a:gd name="connsiteX2" fmla="*/ 1828800 w 1828800"/>
                <a:gd name="connsiteY2" fmla="*/ 124133 h 152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152708">
                  <a:moveTo>
                    <a:pt x="0" y="152708"/>
                  </a:moveTo>
                  <a:lnTo>
                    <a:pt x="1085850" y="308"/>
                  </a:lnTo>
                  <a:cubicBezTo>
                    <a:pt x="950118" y="-5249"/>
                    <a:pt x="1423987" y="65395"/>
                    <a:pt x="1828800" y="124133"/>
                  </a:cubicBezTo>
                </a:path>
              </a:pathLst>
            </a:custGeom>
            <a:noFill/>
            <a:ln w="69850">
              <a:solidFill>
                <a:srgbClr val="E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BD976AE8-82B7-9288-E2CC-8DFDB6978501}"/>
                </a:ext>
              </a:extLst>
            </p:cNvPr>
            <p:cNvSpPr/>
            <p:nvPr/>
          </p:nvSpPr>
          <p:spPr>
            <a:xfrm>
              <a:off x="4281470" y="3314700"/>
              <a:ext cx="23830" cy="1343025"/>
            </a:xfrm>
            <a:custGeom>
              <a:avLst/>
              <a:gdLst>
                <a:gd name="connsiteX0" fmla="*/ 23830 w 23830"/>
                <a:gd name="connsiteY0" fmla="*/ 0 h 1343025"/>
                <a:gd name="connsiteX1" fmla="*/ 23830 w 23830"/>
                <a:gd name="connsiteY1" fmla="*/ 1343025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30" h="1343025">
                  <a:moveTo>
                    <a:pt x="23830" y="0"/>
                  </a:moveTo>
                  <a:cubicBezTo>
                    <a:pt x="3192" y="515937"/>
                    <a:pt x="-17445" y="1031875"/>
                    <a:pt x="23830" y="1343025"/>
                  </a:cubicBezTo>
                </a:path>
              </a:pathLst>
            </a:custGeom>
            <a:noFill/>
            <a:ln w="69850">
              <a:solidFill>
                <a:srgbClr val="E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E8B1E3E5-AA80-C3B1-7D7E-3D53142A80D4}"/>
              </a:ext>
            </a:extLst>
          </p:cNvPr>
          <p:cNvSpPr/>
          <p:nvPr/>
        </p:nvSpPr>
        <p:spPr>
          <a:xfrm>
            <a:off x="2458526" y="482111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1DA85AD-1178-8647-61D3-4ABFDB92C702}"/>
              </a:ext>
            </a:extLst>
          </p:cNvPr>
          <p:cNvSpPr/>
          <p:nvPr/>
        </p:nvSpPr>
        <p:spPr>
          <a:xfrm>
            <a:off x="4188760" y="1663120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01AE5B-562B-5B30-8943-0C5D2A3C6B35}"/>
              </a:ext>
            </a:extLst>
          </p:cNvPr>
          <p:cNvSpPr/>
          <p:nvPr/>
        </p:nvSpPr>
        <p:spPr>
          <a:xfrm>
            <a:off x="3267160" y="1640596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00AE286-D31E-A451-3127-55A0D0529C62}"/>
              </a:ext>
            </a:extLst>
          </p:cNvPr>
          <p:cNvSpPr/>
          <p:nvPr/>
        </p:nvSpPr>
        <p:spPr>
          <a:xfrm>
            <a:off x="6914175" y="1992013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76C422C-5AA1-DD69-4055-4836F4D02452}"/>
              </a:ext>
            </a:extLst>
          </p:cNvPr>
          <p:cNvSpPr/>
          <p:nvPr/>
        </p:nvSpPr>
        <p:spPr>
          <a:xfrm>
            <a:off x="2348416" y="2331055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C838A97-2EFC-AEB8-CDEE-D8428B0306B2}"/>
              </a:ext>
            </a:extLst>
          </p:cNvPr>
          <p:cNvSpPr/>
          <p:nvPr/>
        </p:nvSpPr>
        <p:spPr>
          <a:xfrm>
            <a:off x="3189756" y="3236337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E4EA986-AD74-5AE4-99CD-924A17352FBA}"/>
              </a:ext>
            </a:extLst>
          </p:cNvPr>
          <p:cNvSpPr/>
          <p:nvPr/>
        </p:nvSpPr>
        <p:spPr>
          <a:xfrm>
            <a:off x="5897654" y="4770809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292E142-0185-3ED9-DC41-2FB4D2F5EDB1}"/>
              </a:ext>
            </a:extLst>
          </p:cNvPr>
          <p:cNvSpPr/>
          <p:nvPr/>
        </p:nvSpPr>
        <p:spPr>
          <a:xfrm>
            <a:off x="4208796" y="4523469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F00AE00-21AC-DC13-80C9-62C16701FBDC}"/>
              </a:ext>
            </a:extLst>
          </p:cNvPr>
          <p:cNvSpPr/>
          <p:nvPr/>
        </p:nvSpPr>
        <p:spPr>
          <a:xfrm>
            <a:off x="10076196" y="3776286"/>
            <a:ext cx="349624" cy="369332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632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6DCFEF11-9C44-867F-59C9-5DD604F26068}"/>
              </a:ext>
            </a:extLst>
          </p:cNvPr>
          <p:cNvSpPr/>
          <p:nvPr/>
        </p:nvSpPr>
        <p:spPr>
          <a:xfrm rot="5400000">
            <a:off x="6840618" y="2811052"/>
            <a:ext cx="1964458" cy="8191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Bisherige Messungen und Erfahrungen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88B1755-8D98-BE52-76C6-0E37F5663C8D}"/>
              </a:ext>
            </a:extLst>
          </p:cNvPr>
          <p:cNvSpPr txBox="1"/>
          <p:nvPr/>
        </p:nvSpPr>
        <p:spPr>
          <a:xfrm>
            <a:off x="1298761" y="1447532"/>
            <a:ext cx="482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Betriebsstart am 27.06.2024.    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1E6B5B8-89F1-8DA4-5479-BC08A1C2EA9D}"/>
              </a:ext>
            </a:extLst>
          </p:cNvPr>
          <p:cNvSpPr txBox="1"/>
          <p:nvPr/>
        </p:nvSpPr>
        <p:spPr>
          <a:xfrm>
            <a:off x="1217799" y="4347474"/>
            <a:ext cx="498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Energieernte: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214 kWh an 86 Tagen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B064D04-80A6-DA86-C8DC-D7F5CEECE250}"/>
              </a:ext>
            </a:extLst>
          </p:cNvPr>
          <p:cNvSpPr/>
          <p:nvPr/>
        </p:nvSpPr>
        <p:spPr>
          <a:xfrm>
            <a:off x="7413295" y="2824230"/>
            <a:ext cx="878541" cy="768668"/>
          </a:xfrm>
          <a:prstGeom prst="ellipse">
            <a:avLst/>
          </a:prstGeom>
          <a:solidFill>
            <a:srgbClr val="33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86 Tage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56411C5-29A1-3CCF-390C-C8F34E0CD0A1}"/>
              </a:ext>
            </a:extLst>
          </p:cNvPr>
          <p:cNvSpPr txBox="1"/>
          <p:nvPr/>
        </p:nvSpPr>
        <p:spPr>
          <a:xfrm>
            <a:off x="1298762" y="5827131"/>
            <a:ext cx="3491753" cy="400110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Das bedeutet 2,5 kWh / Tag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5BE0AE8-AD2C-8EA7-11EB-DE699ECD3BEA}"/>
              </a:ext>
            </a:extLst>
          </p:cNvPr>
          <p:cNvSpPr txBox="1"/>
          <p:nvPr/>
        </p:nvSpPr>
        <p:spPr>
          <a:xfrm>
            <a:off x="1952624" y="2994455"/>
            <a:ext cx="498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Ertrag an einem guten Tag liegt bei rund 4 kWh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85B8773-19DC-12BF-6386-8F2D4CAE5E99}"/>
              </a:ext>
            </a:extLst>
          </p:cNvPr>
          <p:cNvSpPr/>
          <p:nvPr/>
        </p:nvSpPr>
        <p:spPr>
          <a:xfrm>
            <a:off x="6733718" y="1226427"/>
            <a:ext cx="2178257" cy="842695"/>
          </a:xfrm>
          <a:prstGeom prst="rect">
            <a:avLst/>
          </a:prstGeom>
          <a:solidFill>
            <a:srgbClr val="99FFCC"/>
          </a:solidFill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000 kWh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DC97BA-6B37-B77F-88A9-100226C4D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5910" y="4195648"/>
            <a:ext cx="2355299" cy="149820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335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2C0CAE-8744-47A1-4D12-6E9AB7511673}"/>
              </a:ext>
            </a:extLst>
          </p:cNvPr>
          <p:cNvSpPr txBox="1"/>
          <p:nvPr/>
        </p:nvSpPr>
        <p:spPr>
          <a:xfrm>
            <a:off x="596153" y="257097"/>
            <a:ext cx="1099969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macht die Wassertemperatur? Messungen per APP der Wärmepumpe (Bosch)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1BDAAE-C233-4C41-D037-684B167343C9}"/>
              </a:ext>
            </a:extLst>
          </p:cNvPr>
          <p:cNvSpPr txBox="1"/>
          <p:nvPr/>
        </p:nvSpPr>
        <p:spPr>
          <a:xfrm>
            <a:off x="679569" y="824638"/>
            <a:ext cx="1017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Wärmepumpe habe ich so eingestellt, dass sie erst dann aktiv wird,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wenn die Kesseltemperatur geringer als 38°C ist.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3C70CD6-F877-51B0-F3C9-A5CA1FBC754A}"/>
              </a:ext>
            </a:extLst>
          </p:cNvPr>
          <p:cNvGrpSpPr/>
          <p:nvPr/>
        </p:nvGrpSpPr>
        <p:grpSpPr>
          <a:xfrm>
            <a:off x="2356126" y="1855694"/>
            <a:ext cx="5389379" cy="4302592"/>
            <a:chOff x="2091018" y="2592237"/>
            <a:chExt cx="7395882" cy="365701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34D8AB9-82B3-F85A-ABAC-7E38850C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1018" y="2592237"/>
              <a:ext cx="7395882" cy="3657011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0F465D50-28A1-2EC0-B73D-0996B2211195}"/>
                </a:ext>
              </a:extLst>
            </p:cNvPr>
            <p:cNvSpPr/>
            <p:nvPr/>
          </p:nvSpPr>
          <p:spPr>
            <a:xfrm>
              <a:off x="4258235" y="3065929"/>
              <a:ext cx="1416424" cy="363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A5C1BE0E-3E26-7892-D66E-9CDAFFFAC97D}"/>
              </a:ext>
            </a:extLst>
          </p:cNvPr>
          <p:cNvSpPr/>
          <p:nvPr/>
        </p:nvSpPr>
        <p:spPr>
          <a:xfrm>
            <a:off x="2778054" y="2561494"/>
            <a:ext cx="773635" cy="345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032950E-F870-1B40-D28C-36B86B4A3B03}"/>
              </a:ext>
            </a:extLst>
          </p:cNvPr>
          <p:cNvSpPr txBox="1"/>
          <p:nvPr/>
        </p:nvSpPr>
        <p:spPr>
          <a:xfrm>
            <a:off x="3241603" y="4196125"/>
            <a:ext cx="1213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Kesseltemp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1600" dirty="0"/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C7D5EACE-93FA-0CEA-5688-7809FA4271A6}"/>
              </a:ext>
            </a:extLst>
          </p:cNvPr>
          <p:cNvSpPr/>
          <p:nvPr/>
        </p:nvSpPr>
        <p:spPr>
          <a:xfrm>
            <a:off x="3299012" y="3372353"/>
            <a:ext cx="3532094" cy="796235"/>
          </a:xfrm>
          <a:custGeom>
            <a:avLst/>
            <a:gdLst>
              <a:gd name="connsiteX0" fmla="*/ 0 w 3971364"/>
              <a:gd name="connsiteY0" fmla="*/ 796235 h 796235"/>
              <a:gd name="connsiteX1" fmla="*/ 833717 w 3971364"/>
              <a:gd name="connsiteY1" fmla="*/ 769341 h 796235"/>
              <a:gd name="connsiteX2" fmla="*/ 1712259 w 3971364"/>
              <a:gd name="connsiteY2" fmla="*/ 536259 h 796235"/>
              <a:gd name="connsiteX3" fmla="*/ 2635623 w 3971364"/>
              <a:gd name="connsiteY3" fmla="*/ 240423 h 796235"/>
              <a:gd name="connsiteX4" fmla="*/ 3065929 w 3971364"/>
              <a:gd name="connsiteY4" fmla="*/ 61129 h 796235"/>
              <a:gd name="connsiteX5" fmla="*/ 3532094 w 3971364"/>
              <a:gd name="connsiteY5" fmla="*/ 7341 h 796235"/>
              <a:gd name="connsiteX6" fmla="*/ 3971364 w 3971364"/>
              <a:gd name="connsiteY6" fmla="*/ 204565 h 796235"/>
              <a:gd name="connsiteX0" fmla="*/ 0 w 3532094"/>
              <a:gd name="connsiteY0" fmla="*/ 796235 h 796235"/>
              <a:gd name="connsiteX1" fmla="*/ 833717 w 3532094"/>
              <a:gd name="connsiteY1" fmla="*/ 769341 h 796235"/>
              <a:gd name="connsiteX2" fmla="*/ 1712259 w 3532094"/>
              <a:gd name="connsiteY2" fmla="*/ 536259 h 796235"/>
              <a:gd name="connsiteX3" fmla="*/ 2635623 w 3532094"/>
              <a:gd name="connsiteY3" fmla="*/ 240423 h 796235"/>
              <a:gd name="connsiteX4" fmla="*/ 3065929 w 3532094"/>
              <a:gd name="connsiteY4" fmla="*/ 61129 h 796235"/>
              <a:gd name="connsiteX5" fmla="*/ 3532094 w 3532094"/>
              <a:gd name="connsiteY5" fmla="*/ 7341 h 79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2094" h="796235">
                <a:moveTo>
                  <a:pt x="0" y="796235"/>
                </a:moveTo>
                <a:lnTo>
                  <a:pt x="833717" y="769341"/>
                </a:lnTo>
                <a:cubicBezTo>
                  <a:pt x="1119093" y="726012"/>
                  <a:pt x="1411941" y="624412"/>
                  <a:pt x="1712259" y="536259"/>
                </a:cubicBezTo>
                <a:cubicBezTo>
                  <a:pt x="2012577" y="448106"/>
                  <a:pt x="2410011" y="319611"/>
                  <a:pt x="2635623" y="240423"/>
                </a:cubicBezTo>
                <a:cubicBezTo>
                  <a:pt x="2861235" y="161235"/>
                  <a:pt x="2916517" y="99976"/>
                  <a:pt x="3065929" y="61129"/>
                </a:cubicBezTo>
                <a:cubicBezTo>
                  <a:pt x="3215341" y="22282"/>
                  <a:pt x="3381188" y="-16565"/>
                  <a:pt x="3532094" y="734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EA5107E-7591-D491-A513-30A7DCEEFB1F}"/>
              </a:ext>
            </a:extLst>
          </p:cNvPr>
          <p:cNvSpPr/>
          <p:nvPr/>
        </p:nvSpPr>
        <p:spPr>
          <a:xfrm>
            <a:off x="2124635" y="1855694"/>
            <a:ext cx="5620870" cy="430259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C20915-3084-A4D7-F82A-924B9508F43F}"/>
              </a:ext>
            </a:extLst>
          </p:cNvPr>
          <p:cNvSpPr/>
          <p:nvPr/>
        </p:nvSpPr>
        <p:spPr>
          <a:xfrm>
            <a:off x="7357131" y="3347692"/>
            <a:ext cx="901085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60°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96150A7-E456-2655-1713-BFC8F6833AEF}"/>
              </a:ext>
            </a:extLst>
          </p:cNvPr>
          <p:cNvSpPr/>
          <p:nvPr/>
        </p:nvSpPr>
        <p:spPr>
          <a:xfrm>
            <a:off x="7357130" y="4177714"/>
            <a:ext cx="901085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40°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71D3E2-22ED-9339-BBE1-FD3AF09E346F}"/>
              </a:ext>
            </a:extLst>
          </p:cNvPr>
          <p:cNvSpPr/>
          <p:nvPr/>
        </p:nvSpPr>
        <p:spPr>
          <a:xfrm>
            <a:off x="7357129" y="5070623"/>
            <a:ext cx="901085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20°</a:t>
            </a:r>
          </a:p>
        </p:txBody>
      </p:sp>
      <p:sp>
        <p:nvSpPr>
          <p:cNvPr id="32" name="Legende: mit gebogener Linie 31">
            <a:extLst>
              <a:ext uri="{FF2B5EF4-FFF2-40B4-BE49-F238E27FC236}">
                <a16:creationId xmlns:a16="http://schemas.microsoft.com/office/drawing/2014/main" id="{9EEA7795-432E-22FA-444B-50A3650FC12A}"/>
              </a:ext>
            </a:extLst>
          </p:cNvPr>
          <p:cNvSpPr/>
          <p:nvPr/>
        </p:nvSpPr>
        <p:spPr>
          <a:xfrm>
            <a:off x="6087864" y="1973046"/>
            <a:ext cx="2230001" cy="345879"/>
          </a:xfrm>
          <a:prstGeom prst="borderCallout2">
            <a:avLst>
              <a:gd name="adj1" fmla="val 18750"/>
              <a:gd name="adj2" fmla="val -8333"/>
              <a:gd name="adj3" fmla="val 61192"/>
              <a:gd name="adj4" fmla="val -24612"/>
              <a:gd name="adj5" fmla="val 525383"/>
              <a:gd name="adj6" fmla="val -3358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Hier heizt die Sonne!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3A8C99-0B64-AF29-4E58-3B9E2284B2D1}"/>
              </a:ext>
            </a:extLst>
          </p:cNvPr>
          <p:cNvSpPr txBox="1"/>
          <p:nvPr/>
        </p:nvSpPr>
        <p:spPr>
          <a:xfrm>
            <a:off x="5408376" y="5101401"/>
            <a:ext cx="18345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Vorlauftemp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33A1814-8FF4-172D-83B7-191E4F99579C}"/>
              </a:ext>
            </a:extLst>
          </p:cNvPr>
          <p:cNvSpPr txBox="1"/>
          <p:nvPr/>
        </p:nvSpPr>
        <p:spPr>
          <a:xfrm rot="20529461">
            <a:off x="3643982" y="5146171"/>
            <a:ext cx="1916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Umgebungstemp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16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D421259-1818-85E5-A276-A967A5F8CCEE}"/>
              </a:ext>
            </a:extLst>
          </p:cNvPr>
          <p:cNvSpPr txBox="1"/>
          <p:nvPr/>
        </p:nvSpPr>
        <p:spPr>
          <a:xfrm>
            <a:off x="7655417" y="5694808"/>
            <a:ext cx="66244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Zeit</a:t>
            </a:r>
            <a:endParaRPr lang="de-DE" sz="1600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9DD4009-A5B8-8474-0B29-52870760E744}"/>
              </a:ext>
            </a:extLst>
          </p:cNvPr>
          <p:cNvSpPr/>
          <p:nvPr/>
        </p:nvSpPr>
        <p:spPr>
          <a:xfrm>
            <a:off x="5784522" y="2382619"/>
            <a:ext cx="462562" cy="47984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785DC6E-37F4-51AF-361A-0011D3B2EBF5}"/>
              </a:ext>
            </a:extLst>
          </p:cNvPr>
          <p:cNvGrpSpPr/>
          <p:nvPr/>
        </p:nvGrpSpPr>
        <p:grpSpPr>
          <a:xfrm>
            <a:off x="5726633" y="2790237"/>
            <a:ext cx="565908" cy="488508"/>
            <a:chOff x="9884600" y="2084970"/>
            <a:chExt cx="632652" cy="77950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85098EA-4A01-1494-3615-A0086C83F30E}"/>
                </a:ext>
              </a:extLst>
            </p:cNvPr>
            <p:cNvSpPr/>
            <p:nvPr/>
          </p:nvSpPr>
          <p:spPr>
            <a:xfrm rot="1233736">
              <a:off x="9884600" y="2084970"/>
              <a:ext cx="70115" cy="6640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C11E354-B960-CE4D-48C2-499CBC211A6F}"/>
                </a:ext>
              </a:extLst>
            </p:cNvPr>
            <p:cNvSpPr/>
            <p:nvPr/>
          </p:nvSpPr>
          <p:spPr>
            <a:xfrm>
              <a:off x="10160964" y="2200471"/>
              <a:ext cx="70115" cy="6640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E17E62A-321D-9960-E58C-45238A37AB75}"/>
                </a:ext>
              </a:extLst>
            </p:cNvPr>
            <p:cNvSpPr/>
            <p:nvPr/>
          </p:nvSpPr>
          <p:spPr>
            <a:xfrm rot="20492313">
              <a:off x="10447137" y="2140001"/>
              <a:ext cx="70115" cy="66400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Ellipse 23">
            <a:extLst>
              <a:ext uri="{FF2B5EF4-FFF2-40B4-BE49-F238E27FC236}">
                <a16:creationId xmlns:a16="http://schemas.microsoft.com/office/drawing/2014/main" id="{ABA89D27-671D-EEEC-94D8-44B5A8A806AB}"/>
              </a:ext>
            </a:extLst>
          </p:cNvPr>
          <p:cNvSpPr/>
          <p:nvPr/>
        </p:nvSpPr>
        <p:spPr>
          <a:xfrm>
            <a:off x="6334128" y="2891784"/>
            <a:ext cx="983915" cy="3693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62,5°</a:t>
            </a:r>
          </a:p>
        </p:txBody>
      </p:sp>
    </p:spTree>
    <p:extLst>
      <p:ext uri="{BB962C8B-B14F-4D97-AF65-F5344CB8AC3E}">
        <p14:creationId xmlns:p14="http://schemas.microsoft.com/office/powerpoint/2010/main" val="943680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1295</Words>
  <Application>Microsoft Office PowerPoint</Application>
  <PresentationFormat>Breitbild</PresentationFormat>
  <Paragraphs>179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 Plüddemann</dc:creator>
  <cp:lastModifiedBy>Gerhard Plüddemann</cp:lastModifiedBy>
  <cp:revision>84</cp:revision>
  <cp:lastPrinted>2024-09-15T18:38:43Z</cp:lastPrinted>
  <dcterms:created xsi:type="dcterms:W3CDTF">2023-01-16T11:17:29Z</dcterms:created>
  <dcterms:modified xsi:type="dcterms:W3CDTF">2024-09-24T05:35:38Z</dcterms:modified>
</cp:coreProperties>
</file>